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 id="2147484016" r:id="rId2"/>
    <p:sldMasterId id="2147484051" r:id="rId3"/>
  </p:sldMasterIdLst>
  <p:notesMasterIdLst>
    <p:notesMasterId r:id="rId35"/>
  </p:notesMasterIdLst>
  <p:handoutMasterIdLst>
    <p:handoutMasterId r:id="rId36"/>
  </p:handoutMasterIdLst>
  <p:sldIdLst>
    <p:sldId id="1968" r:id="rId4"/>
    <p:sldId id="1969" r:id="rId5"/>
    <p:sldId id="1970" r:id="rId6"/>
    <p:sldId id="1972" r:id="rId7"/>
    <p:sldId id="1973" r:id="rId8"/>
    <p:sldId id="1974" r:id="rId9"/>
    <p:sldId id="1975" r:id="rId10"/>
    <p:sldId id="1978" r:id="rId11"/>
    <p:sldId id="1979" r:id="rId12"/>
    <p:sldId id="1976" r:id="rId13"/>
    <p:sldId id="1987" r:id="rId14"/>
    <p:sldId id="1977" r:id="rId15"/>
    <p:sldId id="1982" r:id="rId16"/>
    <p:sldId id="1983" r:id="rId17"/>
    <p:sldId id="1980" r:id="rId18"/>
    <p:sldId id="1984" r:id="rId19"/>
    <p:sldId id="1985" r:id="rId20"/>
    <p:sldId id="1989" r:id="rId21"/>
    <p:sldId id="1991" r:id="rId22"/>
    <p:sldId id="1992" r:id="rId23"/>
    <p:sldId id="1993" r:id="rId24"/>
    <p:sldId id="1988" r:id="rId25"/>
    <p:sldId id="1994" r:id="rId26"/>
    <p:sldId id="1990" r:id="rId27"/>
    <p:sldId id="1995" r:id="rId28"/>
    <p:sldId id="1998" r:id="rId29"/>
    <p:sldId id="1999" r:id="rId30"/>
    <p:sldId id="2000" r:id="rId31"/>
    <p:sldId id="1997" r:id="rId32"/>
    <p:sldId id="2001" r:id="rId33"/>
    <p:sldId id="1971" r:id="rId34"/>
  </p:sldIdLst>
  <p:sldSz cx="9144000" cy="5715000" type="screen16x10"/>
  <p:notesSz cx="7077075" cy="9369425"/>
  <p:defaultTextStyle>
    <a:defPPr>
      <a:defRPr lang="en-US"/>
    </a:defPPr>
    <a:lvl1pPr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5003"/>
    <a:srgbClr val="010203"/>
    <a:srgbClr val="388C52"/>
    <a:srgbClr val="A0BFDA"/>
    <a:srgbClr val="FFFFFF"/>
    <a:srgbClr val="D7EA92"/>
    <a:srgbClr val="ED7D31"/>
    <a:srgbClr val="A5A5A5"/>
    <a:srgbClr val="5B9BD5"/>
    <a:srgbClr val="559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2" autoAdjust="0"/>
    <p:restoredTop sz="62326" autoAdjust="0"/>
  </p:normalViewPr>
  <p:slideViewPr>
    <p:cSldViewPr>
      <p:cViewPr varScale="1">
        <p:scale>
          <a:sx n="110" d="100"/>
          <a:sy n="110" d="100"/>
        </p:scale>
        <p:origin x="2232" y="168"/>
      </p:cViewPr>
      <p:guideLst/>
    </p:cSldViewPr>
  </p:slideViewPr>
  <p:outlineViewPr>
    <p:cViewPr>
      <p:scale>
        <a:sx n="33" d="100"/>
        <a:sy n="33" d="100"/>
      </p:scale>
      <p:origin x="0" y="-965"/>
    </p:cViewPr>
  </p:outlineViewPr>
  <p:notesTextViewPr>
    <p:cViewPr>
      <p:scale>
        <a:sx n="150" d="100"/>
        <a:sy n="150" d="100"/>
      </p:scale>
      <p:origin x="0" y="0"/>
    </p:cViewPr>
  </p:notesTextViewPr>
  <p:sorterViewPr>
    <p:cViewPr>
      <p:scale>
        <a:sx n="50" d="100"/>
        <a:sy n="50" d="100"/>
      </p:scale>
      <p:origin x="0" y="0"/>
    </p:cViewPr>
  </p:sorterViewPr>
  <p:notesViewPr>
    <p:cSldViewPr>
      <p:cViewPr>
        <p:scale>
          <a:sx n="60" d="100"/>
          <a:sy n="60" d="100"/>
        </p:scale>
        <p:origin x="2357" y="38"/>
      </p:cViewPr>
      <p:guideLst>
        <p:guide orient="horz" pos="2951"/>
        <p:guide pos="22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6" y="151278"/>
            <a:ext cx="1162051"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6C7D4142-BE78-459C-8039-194A1D6D30E9}" type="datetime1">
              <a:rPr lang="en-US" sz="900" smtClean="0"/>
              <a:t>6/5/21</a:t>
            </a:fld>
            <a:endParaRPr lang="en-US" sz="900" dirty="0"/>
          </a:p>
        </p:txBody>
      </p:sp>
      <p:sp>
        <p:nvSpPr>
          <p:cNvPr id="80900" name="Rectangle 4"/>
          <p:cNvSpPr>
            <a:spLocks noGrp="1" noChangeArrowheads="1"/>
          </p:cNvSpPr>
          <p:nvPr>
            <p:ph type="ftr" sz="quarter" idx="2"/>
          </p:nvPr>
        </p:nvSpPr>
        <p:spPr bwMode="auto">
          <a:xfrm>
            <a:off x="1595438" y="8950765"/>
            <a:ext cx="4819610"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endParaRPr lang="en-US" sz="900" dirty="0"/>
          </a:p>
        </p:txBody>
      </p:sp>
      <p:sp>
        <p:nvSpPr>
          <p:cNvPr id="80901" name="Rectangle 5"/>
          <p:cNvSpPr>
            <a:spLocks noGrp="1" noChangeArrowheads="1"/>
          </p:cNvSpPr>
          <p:nvPr>
            <p:ph type="sldNum" sz="quarter" idx="3"/>
          </p:nvPr>
        </p:nvSpPr>
        <p:spPr bwMode="auto">
          <a:xfrm>
            <a:off x="100566" y="8950765"/>
            <a:ext cx="1494871"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50" algn="r"/>
                <a:tab pos="590550" algn="l"/>
              </a:tabLst>
              <a:defRPr/>
            </a:pPr>
            <a:r>
              <a:rPr lang="en-US" sz="900" dirty="0"/>
              <a:t>	</a:t>
            </a:r>
            <a:fld id="{EF5086F7-8D61-4005-821D-6721B3FC81DA}" type="slidenum">
              <a:rPr lang="en-US" sz="900" smtClean="0"/>
              <a:pPr algn="l">
                <a:tabLst>
                  <a:tab pos="285750" algn="r"/>
                  <a:tab pos="590550" algn="l"/>
                </a:tabLst>
                <a:defRPr/>
              </a:pPr>
              <a:t>‹#›</a:t>
            </a:fld>
            <a:r>
              <a:rPr lang="en-US" sz="900" dirty="0"/>
              <a:t>	IBM SECURITY</a:t>
            </a:r>
          </a:p>
        </p:txBody>
      </p:sp>
      <p:pic>
        <p:nvPicPr>
          <p:cNvPr id="7" name="Picture 6"/>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3" name="Header Placeholder 2"/>
          <p:cNvSpPr>
            <a:spLocks noGrp="1"/>
          </p:cNvSpPr>
          <p:nvPr>
            <p:ph type="hdr" sz="quarter"/>
          </p:nvPr>
        </p:nvSpPr>
        <p:spPr>
          <a:xfrm>
            <a:off x="228599"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ftr="0"/>
  <p:extLst>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5481635" y="165100"/>
            <a:ext cx="1377275" cy="19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defRPr sz="900">
                <a:latin typeface="Arial" charset="0"/>
                <a:ea typeface="+mn-ea"/>
                <a:cs typeface="+mn-cs"/>
              </a:defRPr>
            </a:lvl1pPr>
          </a:lstStyle>
          <a:p>
            <a:pPr>
              <a:defRPr/>
            </a:pPr>
            <a:fld id="{4263D398-6D41-42F7-BE56-02DF11F0618B}" type="datetime1">
              <a:rPr lang="en-US" smtClean="0"/>
              <a:t>6/5/21</a:t>
            </a:fld>
            <a:endParaRPr lang="en-US" dirty="0"/>
          </a:p>
        </p:txBody>
      </p:sp>
      <p:sp>
        <p:nvSpPr>
          <p:cNvPr id="16388" name="Rectangle 4"/>
          <p:cNvSpPr>
            <a:spLocks noGrp="1" noRot="1" noChangeAspect="1" noChangeArrowheads="1" noTextEdit="1"/>
          </p:cNvSpPr>
          <p:nvPr>
            <p:ph type="sldImg" idx="2"/>
          </p:nvPr>
        </p:nvSpPr>
        <p:spPr bwMode="auto">
          <a:xfrm>
            <a:off x="1757363" y="490538"/>
            <a:ext cx="3562350" cy="22256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8" name="Rectangle 6"/>
          <p:cNvSpPr>
            <a:spLocks noGrp="1" noChangeArrowheads="1"/>
          </p:cNvSpPr>
          <p:nvPr>
            <p:ph type="ftr" sz="quarter" idx="4"/>
          </p:nvPr>
        </p:nvSpPr>
        <p:spPr bwMode="auto">
          <a:xfrm>
            <a:off x="1938338" y="9062102"/>
            <a:ext cx="4389437"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900" cap="all" baseline="0">
                <a:latin typeface="Arial" charset="0"/>
                <a:ea typeface="+mn-ea"/>
                <a:cs typeface="+mn-cs"/>
              </a:defRPr>
            </a:lvl1pPr>
          </a:lstStyle>
          <a:p>
            <a:pPr>
              <a:defRPr/>
            </a:pPr>
            <a:endParaRPr lang="en-US" dirty="0"/>
          </a:p>
        </p:txBody>
      </p:sp>
      <p:sp>
        <p:nvSpPr>
          <p:cNvPr id="8199" name="Rectangle 7"/>
          <p:cNvSpPr>
            <a:spLocks noGrp="1" noChangeArrowheads="1"/>
          </p:cNvSpPr>
          <p:nvPr>
            <p:ph type="sldNum" sz="quarter" idx="5"/>
          </p:nvPr>
        </p:nvSpPr>
        <p:spPr bwMode="auto">
          <a:xfrm>
            <a:off x="0" y="9062102"/>
            <a:ext cx="1938338"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eaLnBrk="1" hangingPunct="1">
              <a:defRPr sz="1000" smtClean="0">
                <a:latin typeface="Arial" charset="0"/>
                <a:ea typeface="+mn-ea"/>
                <a:cs typeface="+mn-cs"/>
              </a:defRPr>
            </a:lvl1pPr>
            <a:lvl2pPr marL="0" indent="0">
              <a:tabLst>
                <a:tab pos="381000" algn="r"/>
                <a:tab pos="800100" algn="l"/>
              </a:tabLst>
              <a:defRPr sz="900" cap="all" baseline="0"/>
            </a:lvl2pPr>
          </a:lstStyle>
          <a:p>
            <a:pPr lvl="1">
              <a:defRPr/>
            </a:pPr>
            <a:r>
              <a:rPr lang="en-US" dirty="0"/>
              <a:t>	</a:t>
            </a:r>
            <a:fld id="{DD817518-FB06-4843-9B46-F72D174830EE}" type="slidenum">
              <a:rPr lang="en-US" smtClean="0"/>
              <a:pPr lvl="1">
                <a:defRPr/>
              </a:pPr>
              <a:t>‹#›</a:t>
            </a:fld>
            <a:r>
              <a:rPr lang="en-US" dirty="0"/>
              <a:t>	IBM SECURITY</a:t>
            </a:r>
          </a:p>
        </p:txBody>
      </p:sp>
      <p:sp>
        <p:nvSpPr>
          <p:cNvPr id="2" name="Notes Placeholder 1"/>
          <p:cNvSpPr>
            <a:spLocks noGrp="1"/>
          </p:cNvSpPr>
          <p:nvPr>
            <p:ph type="body" sz="quarter" idx="3"/>
          </p:nvPr>
        </p:nvSpPr>
        <p:spPr>
          <a:xfrm>
            <a:off x="228599" y="2799116"/>
            <a:ext cx="6627551" cy="6262986"/>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4" name="Header Placeholder 3"/>
          <p:cNvSpPr>
            <a:spLocks noGrp="1"/>
          </p:cNvSpPr>
          <p:nvPr>
            <p:ph type="hdr" sz="quarter"/>
          </p:nvPr>
        </p:nvSpPr>
        <p:spPr>
          <a:xfrm>
            <a:off x="223837" y="165100"/>
            <a:ext cx="5257799" cy="199425"/>
          </a:xfrm>
          <a:prstGeom prst="rect">
            <a:avLst/>
          </a:prstGeom>
        </p:spPr>
        <p:txBody>
          <a:bodyPr vert="horz" lIns="0" tIns="0" rIns="0" bIns="0" rtlCol="0" anchor="t" anchorCtr="0"/>
          <a:lstStyle>
            <a:lvl1pPr algn="l">
              <a:defRPr sz="1200"/>
            </a:lvl1pPr>
          </a:lstStyle>
          <a:p>
            <a:endParaRPr lang="en-US" dirty="0"/>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ftr="0"/>
  <p:notesStyle>
    <a:lvl1pPr algn="l" rtl="0" eaLnBrk="0" fontAlgn="base" hangingPunct="0">
      <a:spcBef>
        <a:spcPct val="20000"/>
      </a:spcBef>
      <a:spcAft>
        <a:spcPct val="0"/>
      </a:spcAft>
      <a:defRPr sz="1000" kern="1200">
        <a:solidFill>
          <a:schemeClr val="tx1"/>
        </a:solidFill>
        <a:latin typeface="Arial" charset="0"/>
        <a:ea typeface="+mn-ea"/>
        <a:cs typeface="Arial" charset="0"/>
      </a:defRPr>
    </a:lvl1pPr>
    <a:lvl2pPr marL="138113" indent="-136525" algn="l" rtl="0" eaLnBrk="0" fontAlgn="base" hangingPunct="0">
      <a:spcBef>
        <a:spcPct val="20000"/>
      </a:spcBef>
      <a:spcAft>
        <a:spcPct val="0"/>
      </a:spcAft>
      <a:buChar char="•"/>
      <a:defRPr sz="1000" kern="1200">
        <a:solidFill>
          <a:schemeClr val="tx1"/>
        </a:solidFill>
        <a:latin typeface="Arial" charset="0"/>
        <a:ea typeface="+mn-ea"/>
        <a:cs typeface="Arial" charset="0"/>
      </a:defRPr>
    </a:lvl2pPr>
    <a:lvl3pPr marL="258763" indent="-119063" algn="l" rtl="0" eaLnBrk="0" fontAlgn="base" hangingPunct="0">
      <a:spcBef>
        <a:spcPct val="20000"/>
      </a:spcBef>
      <a:spcAft>
        <a:spcPct val="0"/>
      </a:spcAft>
      <a:buFont typeface="Arial" pitchFamily="34" charset="0"/>
      <a:buChar char="–"/>
      <a:defRPr sz="1000" kern="1200">
        <a:solidFill>
          <a:schemeClr val="tx1"/>
        </a:solidFill>
        <a:latin typeface="Arial" charset="0"/>
        <a:ea typeface="+mn-ea"/>
        <a:cs typeface="Arial" charset="0"/>
      </a:defRPr>
    </a:lvl3pPr>
    <a:lvl4pPr marL="407988" indent="-147638" algn="l" rtl="0" eaLnBrk="0" fontAlgn="base" hangingPunct="0">
      <a:spcBef>
        <a:spcPct val="20000"/>
      </a:spcBef>
      <a:spcAft>
        <a:spcPct val="0"/>
      </a:spcAft>
      <a:buFont typeface="Arial" pitchFamily="34" charset="0"/>
      <a:buChar char="–"/>
      <a:defRPr sz="1000" i="1" kern="1200">
        <a:solidFill>
          <a:schemeClr val="tx1"/>
        </a:solidFill>
        <a:latin typeface="Arial" charset="0"/>
        <a:ea typeface="+mn-ea"/>
        <a:cs typeface="Arial" charset="0"/>
      </a:defRPr>
    </a:lvl4pPr>
    <a:lvl5pPr marL="2057400" indent="-228600" algn="l" rtl="0" eaLnBrk="0" fontAlgn="base" hangingPunct="0">
      <a:spcBef>
        <a:spcPct val="30000"/>
      </a:spcBef>
      <a:spcAft>
        <a:spcPct val="0"/>
      </a:spcAft>
      <a:buChar char="•"/>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0" userDrawn="1">
          <p15:clr>
            <a:srgbClr val="F26B43"/>
          </p15:clr>
        </p15:guide>
        <p15:guide id="2" pos="14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71450"/>
            <a:ext cx="28654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pPr marL="0" indent="0" defTabSz="914400" fontAlgn="base">
              <a:lnSpc>
                <a:spcPct val="90000"/>
              </a:lnSpc>
              <a:spcBef>
                <a:spcPct val="0"/>
              </a:spcBef>
              <a:spcAft>
                <a:spcPts val="600"/>
              </a:spcAft>
              <a:buFont typeface=".AppleSystemUIFont" charset="-120"/>
              <a:buNone/>
            </a:pPr>
            <a:endParaRPr kumimoji="0" lang="en-US" sz="1000" u="none" strike="noStrike" cap="none" normalizeH="0" baseline="0" dirty="0">
              <a:ln>
                <a:noFill/>
              </a:ln>
              <a:solidFill>
                <a:schemeClr val="bg1"/>
              </a:solidFill>
              <a:effectLst/>
              <a:ea typeface="IBM Plex Sans" charset="0"/>
            </a:endParaRP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itchFamily="34" charset="-128"/>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34" charset="-128"/>
              <a:cs typeface="Arial" panose="020B0604020202020204" pitchFamily="34" charset="0"/>
            </a:endParaRPr>
          </a:p>
        </p:txBody>
      </p:sp>
      <p:sp>
        <p:nvSpPr>
          <p:cNvPr id="5" name="Footer Placeholder 4">
            <a:extLst>
              <a:ext uri="{FF2B5EF4-FFF2-40B4-BE49-F238E27FC236}">
                <a16:creationId xmlns:a16="http://schemas.microsoft.com/office/drawing/2014/main" id="{99E927E3-CEBD-2F40-BB6D-C5C82BA2FDAC}"/>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34" charset="-128"/>
                <a:cs typeface="Arial" panose="020B0604020202020204" pitchFamily="34" charset="0"/>
              </a:rPr>
              <a:t>IBM Security / © 2019 IBM Corporation</a:t>
            </a:r>
          </a:p>
        </p:txBody>
      </p:sp>
      <p:sp>
        <p:nvSpPr>
          <p:cNvPr id="6" name="Header Placeholder 5">
            <a:extLst>
              <a:ext uri="{FF2B5EF4-FFF2-40B4-BE49-F238E27FC236}">
                <a16:creationId xmlns:a16="http://schemas.microsoft.com/office/drawing/2014/main" id="{0F97B930-A3C7-934F-BE3C-0D6AF5D5FC3A}"/>
              </a:ext>
            </a:extLst>
          </p:cNvPr>
          <p:cNvSpPr>
            <a:spLocks noGrp="1"/>
          </p:cNvSpPr>
          <p:nvPr>
            <p:ph type="hdr" sz="quarter"/>
          </p:nvPr>
        </p:nvSpPr>
        <p:spPr>
          <a:xfrm>
            <a:off x="204163" y="171450"/>
            <a:ext cx="1592957" cy="210312"/>
          </a:xfr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itchFamily="34" charset="-128"/>
              <a:cs typeface="Arial" panose="020B0604020202020204" pitchFamily="34" charset="0"/>
            </a:endParaRPr>
          </a:p>
        </p:txBody>
      </p:sp>
    </p:spTree>
    <p:extLst>
      <p:ext uri="{BB962C8B-B14F-4D97-AF65-F5344CB8AC3E}">
        <p14:creationId xmlns:p14="http://schemas.microsoft.com/office/powerpoint/2010/main" val="359654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he-IL" sz="1000" kern="1200" dirty="0">
                <a:solidFill>
                  <a:schemeClr val="tx1"/>
                </a:solidFill>
                <a:effectLst/>
                <a:latin typeface="Arial" charset="0"/>
                <a:ea typeface="+mn-ea"/>
                <a:cs typeface="Arial" charset="0"/>
              </a:rPr>
              <a:t>אז השאלה שהמאמר בעצם מנסה לענות עליה היא: איך ניתן לאמן מודלים שחסינים לדוגמאות </a:t>
            </a:r>
            <a:r>
              <a:rPr lang="he-IL" sz="1000" kern="1200" dirty="0" err="1">
                <a:solidFill>
                  <a:schemeClr val="tx1"/>
                </a:solidFill>
                <a:effectLst/>
                <a:latin typeface="Arial" charset="0"/>
                <a:ea typeface="+mn-ea"/>
                <a:cs typeface="Arial" charset="0"/>
              </a:rPr>
              <a:t>אדוורסריאליות</a:t>
            </a:r>
            <a:r>
              <a:rPr lang="he-IL" sz="1000" kern="1200" dirty="0">
                <a:solidFill>
                  <a:schemeClr val="tx1"/>
                </a:solidFill>
                <a:effectLst/>
                <a:latin typeface="Arial" charset="0"/>
                <a:ea typeface="+mn-ea"/>
                <a:cs typeface="Arial" charset="0"/>
              </a:rPr>
              <a:t>?</a:t>
            </a:r>
            <a:endParaRPr lang="en-US" sz="1000" kern="1200" dirty="0">
              <a:solidFill>
                <a:schemeClr val="tx1"/>
              </a:solidFill>
              <a:effectLst/>
              <a:latin typeface="Arial" charset="0"/>
              <a:ea typeface="+mn-ea"/>
              <a:cs typeface="Arial" charset="0"/>
            </a:endParaRPr>
          </a:p>
          <a:p>
            <a:endParaRPr lang="he-IL" dirty="0"/>
          </a:p>
          <a:p>
            <a:endParaRPr lang="he-IL" dirty="0"/>
          </a:p>
          <a:p>
            <a:r>
              <a:rPr lang="en-US" dirty="0"/>
              <a:t>https://arxiv.org/pdf/1802.06430.pdf</a:t>
            </a:r>
          </a:p>
          <a:p>
            <a:r>
              <a:rPr lang="en-US" dirty="0"/>
              <a:t>DARTS: Deceiving Autonomous Cars with Toxic Signs </a:t>
            </a:r>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11</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931167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נגדיר את המינוח של </a:t>
            </a:r>
            <a:r>
              <a:rPr lang="en-US" dirty="0"/>
              <a:t>adversarial training</a:t>
            </a:r>
            <a:r>
              <a:rPr lang="he-IL" dirty="0"/>
              <a:t> – כתהליך של שימוש בדוגמאות </a:t>
            </a:r>
            <a:r>
              <a:rPr lang="he-IL" dirty="0" err="1"/>
              <a:t>אדוורסריאליות</a:t>
            </a:r>
            <a:r>
              <a:rPr lang="he-IL" dirty="0"/>
              <a:t> על מנת לאמן רשתות שהן </a:t>
            </a:r>
            <a:r>
              <a:rPr lang="he-IL" dirty="0" err="1"/>
              <a:t>רובסטיות</a:t>
            </a:r>
            <a:r>
              <a:rPr lang="he-IL" dirty="0"/>
              <a:t>\חסינות לדוגמאות </a:t>
            </a:r>
            <a:r>
              <a:rPr lang="he-IL" dirty="0" err="1"/>
              <a:t>אדוורסריאליות</a:t>
            </a:r>
            <a:r>
              <a:rPr lang="he-IL" dirty="0"/>
              <a:t> חדשות.</a:t>
            </a:r>
          </a:p>
          <a:p>
            <a:pPr algn="r" rtl="1"/>
            <a:endParaRPr lang="en-US" dirty="0"/>
          </a:p>
          <a:p>
            <a:pPr algn="r" rtl="1"/>
            <a:r>
              <a:rPr lang="he-IL" dirty="0"/>
              <a:t>השיטה הראשונה היא אימון בעזרת </a:t>
            </a:r>
            <a:r>
              <a:rPr lang="en-US" dirty="0"/>
              <a:t>FGSM</a:t>
            </a:r>
            <a:r>
              <a:rPr lang="he-IL" dirty="0"/>
              <a:t>. </a:t>
            </a:r>
          </a:p>
          <a:p>
            <a:pPr algn="r" rtl="1"/>
            <a:endParaRPr lang="he-IL" dirty="0"/>
          </a:p>
          <a:p>
            <a:pPr algn="r" rtl="1"/>
            <a:r>
              <a:rPr lang="he-IL" dirty="0"/>
              <a:t>הרשתות שנוצרות אכן </a:t>
            </a:r>
            <a:r>
              <a:rPr lang="he-IL" dirty="0" err="1"/>
              <a:t>רובסטיות</a:t>
            </a:r>
            <a:r>
              <a:rPr lang="he-IL" dirty="0"/>
              <a:t> כנגד התקפות של </a:t>
            </a:r>
            <a:r>
              <a:rPr lang="en-US" dirty="0"/>
              <a:t>FGSM</a:t>
            </a:r>
            <a:r>
              <a:rPr lang="he-IL" dirty="0"/>
              <a:t>. הבעיה מתחילה כאשר משתמשים בהתקפות יותר חזקות.</a:t>
            </a:r>
          </a:p>
          <a:p>
            <a:pPr algn="r" rtl="1"/>
            <a:endParaRPr lang="he-IL" dirty="0"/>
          </a:p>
          <a:p>
            <a:pPr marL="0" marR="0" lvl="0" indent="0" algn="r" defTabSz="914400" rtl="1" eaLnBrk="0" fontAlgn="base" latinLnBrk="0" hangingPunct="0">
              <a:lnSpc>
                <a:spcPct val="100000"/>
              </a:lnSpc>
              <a:spcBef>
                <a:spcPct val="20000"/>
              </a:spcBef>
              <a:spcAft>
                <a:spcPct val="0"/>
              </a:spcAft>
              <a:buClrTx/>
              <a:buSzTx/>
              <a:buFontTx/>
              <a:buNone/>
              <a:tabLst/>
              <a:defRPr/>
            </a:pPr>
            <a:r>
              <a:rPr lang="en-US" dirty="0"/>
              <a:t>EXPLAINING AND HARNESSING ADVERSARIAL EXAMPLES</a:t>
            </a:r>
          </a:p>
          <a:p>
            <a:pPr algn="r" rtl="1"/>
            <a:endParaRPr lang="he-IL"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12</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559162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dirty="0"/>
                  <a:t>הרחבה מיידית של </a:t>
                </a:r>
                <a:r>
                  <a:rPr lang="en-US" dirty="0"/>
                  <a:t>FGSM</a:t>
                </a:r>
                <a:r>
                  <a:rPr lang="he-IL" baseline="0" dirty="0"/>
                  <a:t> </a:t>
                </a:r>
                <a:r>
                  <a:rPr lang="he-IL" dirty="0"/>
                  <a:t>היא שיטה </a:t>
                </a:r>
                <a:r>
                  <a:rPr lang="he-IL" dirty="0" err="1"/>
                  <a:t>איטרטיבית</a:t>
                </a:r>
                <a:r>
                  <a:rPr lang="en-US" dirty="0"/>
                  <a:t> </a:t>
                </a:r>
                <a:r>
                  <a:rPr lang="he-IL" dirty="0"/>
                  <a:t>שנקראת </a:t>
                </a:r>
                <a:r>
                  <a:rPr lang="en-US" dirty="0"/>
                  <a:t>IFGSM</a:t>
                </a:r>
                <a:r>
                  <a:rPr lang="he-IL" dirty="0"/>
                  <a:t> </a:t>
                </a:r>
                <a:r>
                  <a:rPr lang="en-US" dirty="0"/>
                  <a:t> </a:t>
                </a:r>
                <a:r>
                  <a:rPr lang="he-IL" dirty="0"/>
                  <a:t>שבה במקום צעד אחד מבצעים </a:t>
                </a:r>
                <a:r>
                  <a:rPr lang="en-US" dirty="0"/>
                  <a:t>N</a:t>
                </a:r>
                <a:r>
                  <a:rPr lang="he-IL" dirty="0"/>
                  <a:t> איטרציות עם צעד קטן יותר כל פעם סביב ה-</a:t>
                </a:r>
                <a14:m>
                  <m:oMath xmlns:m="http://schemas.openxmlformats.org/officeDocument/2006/math">
                    <m:r>
                      <a:rPr lang="en-US" b="0" i="1" smtClean="0">
                        <a:latin typeface="Cambria Math" panose="02040503050406030204" pitchFamily="18" charset="0"/>
                      </a:rPr>
                      <m:t>𝜖</m:t>
                    </m:r>
                    <m:r>
                      <a:rPr lang="en-US" b="0" i="0" smtClean="0">
                        <a:latin typeface="Cambria Math" panose="02040503050406030204" pitchFamily="18" charset="0"/>
                      </a:rPr>
                      <m:t>−</m:t>
                    </m:r>
                    <m:r>
                      <m:rPr>
                        <m:sty m:val="p"/>
                      </m:rPr>
                      <a:rPr lang="en-US" b="0" i="0" smtClean="0">
                        <a:latin typeface="Cambria Math" panose="02040503050406030204" pitchFamily="18" charset="0"/>
                      </a:rPr>
                      <m:t>ball</m:t>
                    </m:r>
                  </m:oMath>
                </a14:m>
                <a:r>
                  <a:rPr lang="he-IL" dirty="0"/>
                  <a:t> שהוגדר. ואם השינוי חרג מהסביבה, מחזירים אותו</a:t>
                </a:r>
                <a:r>
                  <a:rPr lang="he-IL" baseline="0" dirty="0"/>
                  <a:t> לשוליים.</a:t>
                </a:r>
              </a:p>
              <a:p>
                <a:pPr algn="r" rtl="1"/>
                <a:endParaRPr lang="he-IL" baseline="0" dirty="0"/>
              </a:p>
              <a:p>
                <a:pPr algn="r" rtl="1"/>
                <a:r>
                  <a:rPr lang="he-IL" baseline="0" dirty="0"/>
                  <a:t>ניתן להשתמש בשיטה </a:t>
                </a:r>
                <a:r>
                  <a:rPr lang="he-IL" baseline="0" dirty="0" err="1"/>
                  <a:t>האיטרטיבית</a:t>
                </a:r>
                <a:r>
                  <a:rPr lang="he-IL" baseline="0" dirty="0"/>
                  <a:t> הזו ליצירת דוגמאות </a:t>
                </a:r>
                <a:r>
                  <a:rPr lang="he-IL" baseline="0" dirty="0" err="1"/>
                  <a:t>אדוורסריאליות</a:t>
                </a:r>
                <a:r>
                  <a:rPr lang="he-IL" baseline="0" dirty="0"/>
                  <a:t> גם לאימון </a:t>
                </a:r>
                <a:r>
                  <a:rPr lang="he-IL" baseline="0" dirty="0" err="1"/>
                  <a:t>אדוורסריאלי</a:t>
                </a:r>
                <a:r>
                  <a:rPr lang="he-IL" baseline="0" dirty="0"/>
                  <a:t> במה שנקרא </a:t>
                </a:r>
                <a:r>
                  <a:rPr lang="en-US" baseline="0" dirty="0"/>
                  <a:t>IFGSM ADVERARIAL TRAINING</a:t>
                </a:r>
                <a:r>
                  <a:rPr lang="he-IL" baseline="0" dirty="0"/>
                  <a:t>.</a:t>
                </a:r>
                <a:endParaRPr lang="en-US" baseline="0" dirty="0"/>
              </a:p>
              <a:p>
                <a:pPr algn="r" rtl="1"/>
                <a:endParaRPr lang="en-US" baseline="0" dirty="0"/>
              </a:p>
              <a:p>
                <a:pPr algn="r" rtl="1"/>
                <a:r>
                  <a:rPr lang="en-US" dirty="0"/>
                  <a:t>3. In contrast to this paper, we find that training against multi-step methods (PGD) does lead to resistance against such adversaries.</a:t>
                </a:r>
              </a:p>
              <a:p>
                <a:pPr algn="r" rtl="1"/>
                <a:endParaRPr lang="en-US" dirty="0"/>
              </a:p>
              <a:p>
                <a:pPr marL="0" marR="0" lvl="0" indent="0" algn="r" defTabSz="914400" rtl="1" eaLnBrk="0" fontAlgn="base" latinLnBrk="0" hangingPunct="0">
                  <a:lnSpc>
                    <a:spcPct val="100000"/>
                  </a:lnSpc>
                  <a:spcBef>
                    <a:spcPct val="20000"/>
                  </a:spcBef>
                  <a:spcAft>
                    <a:spcPct val="0"/>
                  </a:spcAft>
                  <a:buClrTx/>
                  <a:buSzTx/>
                  <a:buFontTx/>
                  <a:buNone/>
                  <a:tabLst/>
                  <a:defRPr/>
                </a:pPr>
                <a:r>
                  <a:rPr lang="en-US" dirty="0"/>
                  <a:t>ADVERSARIAL EXAMPLES IN THE PHYSICAL WORLD </a:t>
                </a:r>
              </a:p>
              <a:p>
                <a:pPr algn="r" rtl="1"/>
                <a:endParaRPr lang="he-IL" dirty="0"/>
              </a:p>
            </p:txBody>
          </p:sp>
        </mc:Choice>
        <mc:Fallback xmlns="">
          <p:sp>
            <p:nvSpPr>
              <p:cNvPr id="3" name="Notes Placeholder 2"/>
              <p:cNvSpPr>
                <a:spLocks noGrp="1"/>
              </p:cNvSpPr>
              <p:nvPr>
                <p:ph type="body" idx="1"/>
              </p:nvPr>
            </p:nvSpPr>
            <p:spPr/>
            <p:txBody>
              <a:bodyPr/>
              <a:lstStyle/>
              <a:p>
                <a:pPr algn="r" rtl="1"/>
                <a:r>
                  <a:rPr lang="he-IL" dirty="0"/>
                  <a:t>הרחבה מיידית של השיטה הראשונה היא שיטה איטרטיבית</a:t>
                </a:r>
                <a:r>
                  <a:rPr lang="en-US" dirty="0"/>
                  <a:t>  </a:t>
                </a:r>
                <a:r>
                  <a:rPr lang="he-IL" dirty="0"/>
                  <a:t>שבה במקום צעד אחד מבצעים </a:t>
                </a:r>
                <a:r>
                  <a:rPr lang="en-US" dirty="0"/>
                  <a:t>N</a:t>
                </a:r>
                <a:r>
                  <a:rPr lang="he-IL" dirty="0"/>
                  <a:t> איטרציות עם צעד קטן יותר כל פעם סביב ה-</a:t>
                </a:r>
                <a:r>
                  <a:rPr lang="en-US" b="0" i="0">
                    <a:latin typeface="Cambria Math" panose="02040503050406030204" pitchFamily="18" charset="0"/>
                  </a:rPr>
                  <a:t>𝜖−ball</a:t>
                </a:r>
                <a:r>
                  <a:rPr lang="he-IL" dirty="0"/>
                  <a:t> שהוגדר. ואם השינוי חרג מהסביבה, מחזירים אותו</a:t>
                </a:r>
                <a:r>
                  <a:rPr lang="he-IL" baseline="0" dirty="0"/>
                  <a:t> לשוליים.</a:t>
                </a:r>
                <a:endParaRPr lang="en-US" baseline="0" dirty="0"/>
              </a:p>
              <a:p>
                <a:pPr algn="r" rtl="1"/>
                <a:endParaRPr lang="en-US" baseline="0" dirty="0"/>
              </a:p>
              <a:p>
                <a:pPr algn="r" rtl="1"/>
                <a:r>
                  <a:rPr lang="en-US" dirty="0"/>
                  <a:t>3. In contrast to this paper, we find that training against multi-step methods (PGD) does lead to resistance against such adversaries.</a:t>
                </a:r>
                <a:endParaRPr lang="he-IL" dirty="0"/>
              </a:p>
            </p:txBody>
          </p:sp>
        </mc:Fallback>
      </mc:AlternateContent>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13</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65260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1137" lvl="1" indent="0" algn="r" rtl="1">
              <a:buNone/>
            </a:pPr>
            <a:r>
              <a:rPr lang="he-IL" sz="1600" dirty="0"/>
              <a:t>עבודה נוספת ביצעה </a:t>
            </a:r>
            <a:r>
              <a:rPr lang="en-US" sz="1600" dirty="0"/>
              <a:t>I</a:t>
            </a:r>
            <a:r>
              <a:rPr lang="he-IL" sz="1600" dirty="0"/>
              <a:t>-</a:t>
            </a:r>
            <a:r>
              <a:rPr lang="en-US" sz="1600" dirty="0"/>
              <a:t>FGSM</a:t>
            </a:r>
            <a:r>
              <a:rPr lang="he-IL" sz="1600" dirty="0"/>
              <a:t> על </a:t>
            </a:r>
            <a:r>
              <a:rPr lang="en-US" sz="1600" dirty="0" err="1"/>
              <a:t>imagenet</a:t>
            </a:r>
            <a:r>
              <a:rPr lang="he-IL" sz="1600" dirty="0"/>
              <a:t>. הם שמו לב לראשונה ששימוש שלהם ברשתות עם יותר פרמטרים הוביל </a:t>
            </a:r>
            <a:r>
              <a:rPr lang="he-IL" sz="1600" dirty="0" err="1"/>
              <a:t>לרובסטיות</a:t>
            </a:r>
            <a:r>
              <a:rPr lang="he-IL" sz="1600" dirty="0"/>
              <a:t> יותר טובה, אבל בלי ניתוח מעמיק. בנוסף, הם נכשלו בלממש את </a:t>
            </a:r>
            <a:r>
              <a:rPr lang="en-US" sz="1600" dirty="0"/>
              <a:t>IFGSM</a:t>
            </a:r>
            <a:r>
              <a:rPr lang="he-IL" sz="1600" dirty="0"/>
              <a:t> על </a:t>
            </a:r>
            <a:r>
              <a:rPr lang="en-US" sz="1600" dirty="0"/>
              <a:t>black box attacks</a:t>
            </a:r>
            <a:r>
              <a:rPr lang="he-IL" sz="1600" dirty="0"/>
              <a:t> שבהמשך נסביר מה זה אומר.</a:t>
            </a:r>
          </a:p>
          <a:p>
            <a:pPr marL="211137" lvl="1" indent="0" algn="r" rtl="1">
              <a:buNone/>
            </a:pPr>
            <a:endParaRPr lang="he-IL" sz="1600" dirty="0"/>
          </a:p>
          <a:p>
            <a:pPr marL="211137" lvl="1" indent="0" algn="r" rtl="1">
              <a:buNone/>
            </a:pPr>
            <a:r>
              <a:rPr lang="he-IL" sz="1600" dirty="0"/>
              <a:t>שתי עבודות נוספות ניסו לממש את הבעיה של </a:t>
            </a:r>
            <a:r>
              <a:rPr lang="en-US" sz="1600" dirty="0"/>
              <a:t>AT</a:t>
            </a:r>
            <a:r>
              <a:rPr lang="he-IL" sz="1600" dirty="0"/>
              <a:t> כבעיית </a:t>
            </a:r>
            <a:r>
              <a:rPr lang="he-IL" sz="1600" dirty="0" err="1"/>
              <a:t>מינ</a:t>
            </a:r>
            <a:r>
              <a:rPr lang="he-IL" sz="1600" dirty="0"/>
              <a:t>-מקס אבל טענו שבפרקטיקה זאת בעיה שקשה לפתור.</a:t>
            </a:r>
          </a:p>
          <a:p>
            <a:pPr marL="211137" lvl="1" indent="0" algn="r" rtl="1">
              <a:buNone/>
            </a:pPr>
            <a:endParaRPr lang="he-IL" sz="1600" dirty="0"/>
          </a:p>
          <a:p>
            <a:pPr marL="211137" lvl="1" indent="0" algn="r" rtl="1">
              <a:buNone/>
            </a:pPr>
            <a:r>
              <a:rPr lang="he-IL" sz="1600" dirty="0"/>
              <a:t>בניגוד לעבודות האלו, אנחנו נראה שניתן לבצע </a:t>
            </a:r>
            <a:r>
              <a:rPr lang="he-IL" sz="1600" dirty="0" err="1"/>
              <a:t>בלאק</a:t>
            </a:r>
            <a:r>
              <a:rPr lang="he-IL" sz="1600" dirty="0"/>
              <a:t> בוקס </a:t>
            </a:r>
            <a:r>
              <a:rPr lang="en-US" sz="1600" dirty="0"/>
              <a:t>attack</a:t>
            </a:r>
            <a:r>
              <a:rPr lang="he-IL" sz="1600" dirty="0"/>
              <a:t> עם שיטה </a:t>
            </a:r>
            <a:r>
              <a:rPr lang="he-IL" sz="1600" dirty="0" err="1"/>
              <a:t>איטרטיבית</a:t>
            </a:r>
            <a:r>
              <a:rPr lang="he-IL" sz="1600" dirty="0"/>
              <a:t> ונראה שהבעיה הזו אכן ניתן להגדרה כבעיית </a:t>
            </a:r>
            <a:r>
              <a:rPr lang="he-IL" sz="1600" dirty="0" err="1"/>
              <a:t>מינ</a:t>
            </a:r>
            <a:r>
              <a:rPr lang="he-IL" sz="1600" dirty="0"/>
              <a:t>-מקס.</a:t>
            </a:r>
          </a:p>
          <a:p>
            <a:pPr marL="211137" lvl="1" indent="0" algn="r" rtl="1">
              <a:buNone/>
            </a:pPr>
            <a:endParaRPr lang="he-IL" sz="1600" dirty="0"/>
          </a:p>
          <a:p>
            <a:pPr marL="554037" lvl="1" indent="-342900"/>
            <a:r>
              <a:rPr lang="en-US" sz="1600" dirty="0"/>
              <a:t>Introduced in two papers:</a:t>
            </a:r>
          </a:p>
          <a:p>
            <a:pPr marL="738187" lvl="2" indent="-342900"/>
            <a:r>
              <a:rPr lang="en-US" sz="1600" dirty="0"/>
              <a:t>Learning with a strong adversary</a:t>
            </a:r>
          </a:p>
          <a:p>
            <a:pPr marL="738187" lvl="2" indent="-342900"/>
            <a:r>
              <a:rPr lang="en-US" sz="1600" dirty="0"/>
              <a:t>Understanding Adversarial Training: Increasing Local Stability of Neural Nets through Robust Optimization</a:t>
            </a:r>
          </a:p>
          <a:p>
            <a:pPr marL="0" marR="0" lvl="0" indent="0" algn="r" defTabSz="914400" rtl="1" eaLnBrk="0" fontAlgn="base" latinLnBrk="0" hangingPunct="0">
              <a:lnSpc>
                <a:spcPct val="100000"/>
              </a:lnSpc>
              <a:spcBef>
                <a:spcPct val="20000"/>
              </a:spcBef>
              <a:spcAft>
                <a:spcPct val="0"/>
              </a:spcAft>
              <a:buClrTx/>
              <a:buSzTx/>
              <a:buFontTx/>
              <a:buNone/>
              <a:tabLst/>
              <a:defRPr/>
            </a:pPr>
            <a:r>
              <a:rPr lang="en-US" sz="1000" dirty="0"/>
              <a:t>Used the FGSM attack to generate adversarial perturbations4</a:t>
            </a:r>
          </a:p>
          <a:p>
            <a:pPr algn="r" rtl="1"/>
            <a:endParaRPr lang="he-IL"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14</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88745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0" dirty="0"/>
              <a:t>המאמר ציטט עוד שתי עבודות נוספות שהן לאו דווקא</a:t>
            </a:r>
            <a:r>
              <a:rPr lang="en-US" b="0" dirty="0"/>
              <a:t> </a:t>
            </a:r>
            <a:r>
              <a:rPr lang="he-IL" b="0" dirty="0"/>
              <a:t> </a:t>
            </a:r>
            <a:r>
              <a:rPr lang="en-US" b="0" dirty="0"/>
              <a:t>AT</a:t>
            </a:r>
            <a:r>
              <a:rPr lang="he-IL" b="0" dirty="0"/>
              <a:t> אבל כדאי להראות שיש עוד כיוונים: </a:t>
            </a:r>
          </a:p>
          <a:p>
            <a:pPr algn="r" rtl="1"/>
            <a:r>
              <a:rPr lang="he-IL" b="0" dirty="0"/>
              <a:t>אחד הוא </a:t>
            </a:r>
            <a:r>
              <a:rPr lang="en-US" b="0" dirty="0"/>
              <a:t>FS</a:t>
            </a:r>
            <a:r>
              <a:rPr lang="he-IL" b="0" dirty="0"/>
              <a:t>. </a:t>
            </a:r>
            <a:r>
              <a:rPr lang="he-IL" b="1" dirty="0"/>
              <a:t>הרעיון מאחורי פיצ'ר </a:t>
            </a:r>
            <a:r>
              <a:rPr lang="he-IL" b="1" dirty="0" err="1"/>
              <a:t>סקוויזינג</a:t>
            </a:r>
            <a:r>
              <a:rPr lang="he-IL" b="1" dirty="0"/>
              <a:t>: </a:t>
            </a:r>
            <a:r>
              <a:rPr lang="he-IL" dirty="0"/>
              <a:t>התחום שבו יריב יכול לעשות מניפולציות על הקלט הוא גדול, והמטרה היא לנסות ולצמצם ליריב את התחום הנ"ל. אז בעצם משתמשים בדחיסה מסוימת של הפיצ'רים, ואז מזינים את הקלט הרגיל למודל, מזינים קלט אחרי הדחיסה למודל, ומשווים את </a:t>
            </a:r>
            <a:r>
              <a:rPr lang="he-IL" dirty="0" err="1"/>
              <a:t>הלוגיטים</a:t>
            </a:r>
            <a:r>
              <a:rPr lang="he-IL" dirty="0"/>
              <a:t> שלהם. אם ההבדל גדול מידי, אומרים שהדוגמה היא </a:t>
            </a:r>
            <a:r>
              <a:rPr lang="he-IL" dirty="0" err="1"/>
              <a:t>אדוורסריאלית</a:t>
            </a:r>
            <a:r>
              <a:rPr lang="he-IL" dirty="0"/>
              <a:t>. </a:t>
            </a:r>
          </a:p>
          <a:p>
            <a:pPr algn="r" rtl="1"/>
            <a:r>
              <a:rPr lang="he-IL" dirty="0"/>
              <a:t>הם השתמשו בשני שיטות לדחיסת פיצ'רים: 1) </a:t>
            </a:r>
            <a:r>
              <a:rPr lang="en-US" dirty="0"/>
              <a:t>reducing the color depth of each pixel in an image</a:t>
            </a:r>
            <a:r>
              <a:rPr lang="he-IL" dirty="0"/>
              <a:t> </a:t>
            </a:r>
            <a:r>
              <a:rPr lang="en-US" dirty="0"/>
              <a:t>- </a:t>
            </a:r>
            <a:r>
              <a:rPr lang="he-IL" dirty="0"/>
              <a:t> למשל ע"י הפיכת התמונה ב</a:t>
            </a:r>
            <a:r>
              <a:rPr lang="en-US" dirty="0"/>
              <a:t>gray scale</a:t>
            </a:r>
            <a:r>
              <a:rPr lang="he-IL" dirty="0"/>
              <a:t> לביט בינארי של שחור או לבן על סמך </a:t>
            </a:r>
            <a:r>
              <a:rPr lang="en-US" dirty="0"/>
              <a:t>threshold</a:t>
            </a:r>
            <a:r>
              <a:rPr lang="he-IL" dirty="0"/>
              <a:t> 2) </a:t>
            </a:r>
            <a:r>
              <a:rPr lang="en-US" dirty="0"/>
              <a:t>spatial smoothing</a:t>
            </a:r>
            <a:r>
              <a:rPr lang="he-IL" dirty="0"/>
              <a:t> – </a:t>
            </a:r>
            <a:r>
              <a:rPr lang="en-US" b="1" dirty="0"/>
              <a:t>blur</a:t>
            </a:r>
            <a:r>
              <a:rPr lang="he-IL" b="1" dirty="0"/>
              <a:t>. </a:t>
            </a:r>
            <a:r>
              <a:rPr lang="en-US" b="0" dirty="0"/>
              <a:t>Local smoothing</a:t>
            </a:r>
            <a:r>
              <a:rPr lang="he-IL" b="0" dirty="0"/>
              <a:t> משתמשים בפיקסלים שבשכונה שלהם ע"מ להחליק את הפיקסלים, למשל ע"י ממוצע. כל פיקסל בחלון מסוים מוחלף ע"י ממוצע הפיקסלים שבחלון שלו.</a:t>
            </a:r>
            <a:endParaRPr lang="en-US" b="1" dirty="0"/>
          </a:p>
          <a:p>
            <a:pPr algn="r" rtl="1"/>
            <a:endParaRPr lang="he-IL" b="1" dirty="0"/>
          </a:p>
          <a:p>
            <a:pPr algn="r" rtl="1"/>
            <a:endParaRPr lang="he-IL" dirty="0"/>
          </a:p>
          <a:p>
            <a:pPr algn="r" rtl="1"/>
            <a:endParaRPr lang="en-US" dirty="0"/>
          </a:p>
          <a:p>
            <a:pPr algn="r" rtl="1"/>
            <a:r>
              <a:rPr lang="en-US" dirty="0"/>
              <a:t>Distillation</a:t>
            </a:r>
            <a:r>
              <a:rPr lang="he-IL" dirty="0"/>
              <a:t>: הרעיון הוא ליצור הכללה יותר טובה. וקטור ההסתברויות מכיל יותר מידע מ</a:t>
            </a:r>
            <a:r>
              <a:rPr lang="en-US" dirty="0"/>
              <a:t>hard label</a:t>
            </a:r>
            <a:r>
              <a:rPr lang="he-IL" dirty="0"/>
              <a:t>. למשל אם יש תמונה של מספר </a:t>
            </a:r>
            <a:r>
              <a:rPr lang="he-IL" dirty="0" err="1"/>
              <a:t>וה</a:t>
            </a:r>
            <a:r>
              <a:rPr lang="en-US" dirty="0"/>
              <a:t>logits</a:t>
            </a:r>
            <a:r>
              <a:rPr lang="he-IL" dirty="0"/>
              <a:t> של </a:t>
            </a:r>
            <a:r>
              <a:rPr lang="en-US" dirty="0"/>
              <a:t>7</a:t>
            </a:r>
            <a:r>
              <a:rPr lang="he-IL" dirty="0"/>
              <a:t> ו-4 מאוד קרובים ומקבלים אחוז גבוה, אז זה יכול לעזור לרשת להימנע מביצוע של </a:t>
            </a:r>
            <a:r>
              <a:rPr lang="en-US" dirty="0"/>
              <a:t>overfitting</a:t>
            </a:r>
            <a:r>
              <a:rPr lang="he-IL" dirty="0"/>
              <a:t> לדאטה שהיא ראתה. על הדאטה סט של </a:t>
            </a:r>
            <a:r>
              <a:rPr lang="en-US" dirty="0" err="1"/>
              <a:t>mnist</a:t>
            </a:r>
            <a:r>
              <a:rPr lang="he-IL" dirty="0"/>
              <a:t>, אחוז ההצלחה של התקפות </a:t>
            </a:r>
            <a:r>
              <a:rPr lang="en-US" dirty="0"/>
              <a:t>FGSM</a:t>
            </a:r>
            <a:r>
              <a:rPr lang="he-IL" dirty="0"/>
              <a:t> ירד מ-</a:t>
            </a:r>
            <a:r>
              <a:rPr lang="en-US" dirty="0"/>
              <a:t>98.6%</a:t>
            </a:r>
            <a:r>
              <a:rPr lang="he-IL" dirty="0"/>
              <a:t> ל-</a:t>
            </a:r>
            <a:r>
              <a:rPr lang="en-US" dirty="0"/>
              <a:t>1.34%</a:t>
            </a:r>
            <a:r>
              <a:rPr lang="he-IL" dirty="0"/>
              <a:t>.</a:t>
            </a:r>
          </a:p>
          <a:p>
            <a:pPr algn="r" rtl="1"/>
            <a:endParaRPr lang="he-IL" dirty="0"/>
          </a:p>
          <a:p>
            <a:pPr algn="r" rtl="1"/>
            <a:endParaRPr lang="he-IL" dirty="0"/>
          </a:p>
          <a:p>
            <a:pPr algn="r" rtl="1"/>
            <a:r>
              <a:rPr lang="en-US" dirty="0"/>
              <a:t>Distillation is a training procedure initially designed to train a DNN using knowledge transferred from a different DNN.</a:t>
            </a:r>
            <a:endParaRPr lang="he-IL" dirty="0"/>
          </a:p>
          <a:p>
            <a:pPr algn="r" rtl="1"/>
            <a:r>
              <a:rPr lang="en-US" dirty="0"/>
              <a:t>Adversarial Defensive  Distillation</a:t>
            </a:r>
            <a:r>
              <a:rPr lang="he-IL" dirty="0"/>
              <a:t>:</a:t>
            </a:r>
          </a:p>
          <a:p>
            <a:pPr algn="r" rtl="1"/>
            <a:r>
              <a:rPr lang="en-US" dirty="0"/>
              <a:t>instead of transferring knowledge between different architectures, we propose to use the knowledge extracted from a DNN to improve its own resilience to adversarial samples.</a:t>
            </a:r>
          </a:p>
          <a:p>
            <a:pPr algn="r" rtl="1"/>
            <a:endParaRPr lang="en-US" dirty="0"/>
          </a:p>
          <a:p>
            <a:pPr algn="r" rtl="1"/>
            <a:endParaRPr lang="en-US" dirty="0"/>
          </a:p>
          <a:p>
            <a:pPr algn="r" rtl="1"/>
            <a:r>
              <a:rPr lang="en-US" dirty="0"/>
              <a:t>T is a parameter named temperature and shared across the </a:t>
            </a:r>
            <a:r>
              <a:rPr lang="en-US" dirty="0" err="1"/>
              <a:t>softmax</a:t>
            </a:r>
            <a:r>
              <a:rPr lang="en-US" dirty="0"/>
              <a:t> layer.</a:t>
            </a:r>
          </a:p>
          <a:p>
            <a:pPr algn="r" rtl="1"/>
            <a:r>
              <a:rPr lang="en-US" dirty="0"/>
              <a:t>The high temperature forces the DNN to produce probability vectors with relatively large values for each class. Indeed, at high temperatures, logits in vector Z(X) become negligible compared to temperature T. Therefore, all components of probability vector F(X) expressed in Equation 2 converge to 1/N as T → ∞. The higher the temperature of a </a:t>
            </a:r>
            <a:r>
              <a:rPr lang="en-US" dirty="0" err="1"/>
              <a:t>softmax</a:t>
            </a:r>
            <a:r>
              <a:rPr lang="en-US" dirty="0"/>
              <a:t> is, the more ambiguous its probability distribution will be (i.e. all probabilities of the output F(X) are close to 1/N), whereas the smaller the temperature of a </a:t>
            </a:r>
            <a:r>
              <a:rPr lang="en-US" dirty="0" err="1"/>
              <a:t>softmax</a:t>
            </a:r>
            <a:r>
              <a:rPr lang="en-US" dirty="0"/>
              <a:t> is, the more discrete its probability distribution will be (i.e. only one probability in</a:t>
            </a:r>
            <a:endParaRPr lang="he-IL"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15</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69137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נדבר כאן על התרומות של המאמר:</a:t>
            </a:r>
          </a:p>
          <a:p>
            <a:pPr marL="228600" indent="-228600" algn="r" rtl="1">
              <a:buAutoNum type="arabicPeriod"/>
            </a:pPr>
            <a:r>
              <a:rPr lang="he-IL" dirty="0"/>
              <a:t>הם הציגו את מה שנקרא </a:t>
            </a:r>
            <a:r>
              <a:rPr lang="en-US" dirty="0"/>
              <a:t>PGD</a:t>
            </a:r>
            <a:r>
              <a:rPr lang="he-IL" dirty="0"/>
              <a:t>, שזהו בעצם תהליך </a:t>
            </a:r>
            <a:r>
              <a:rPr lang="he-IL" dirty="0" err="1"/>
              <a:t>איטרטיבי</a:t>
            </a:r>
            <a:r>
              <a:rPr lang="he-IL" dirty="0"/>
              <a:t> של </a:t>
            </a:r>
            <a:r>
              <a:rPr lang="en-US" dirty="0"/>
              <a:t>FGSM </a:t>
            </a:r>
            <a:r>
              <a:rPr lang="he-IL" dirty="0"/>
              <a:t> כאשר בנוסף, בתחילת כל </a:t>
            </a:r>
            <a:r>
              <a:rPr lang="he-IL" dirty="0" err="1"/>
              <a:t>האיטרציות</a:t>
            </a:r>
            <a:r>
              <a:rPr lang="he-IL" dirty="0"/>
              <a:t> אנחנו מגרילים נקודה </a:t>
            </a:r>
            <a:r>
              <a:rPr lang="he-IL" dirty="0" err="1"/>
              <a:t>רנדומית</a:t>
            </a:r>
            <a:r>
              <a:rPr lang="he-IL" dirty="0"/>
              <a:t> בתוך ה-</a:t>
            </a:r>
            <a:r>
              <a:rPr lang="en-US" dirty="0"/>
              <a:t>eps-ball</a:t>
            </a:r>
            <a:r>
              <a:rPr lang="he-IL" dirty="0"/>
              <a:t> ומוסיפים אותה לדוגמה הנקייה. הרעיון הוא לנצל עד כמה שאפשר את מרחב החיפוש ולייצר כמה שיותר דוגמאות </a:t>
            </a:r>
            <a:r>
              <a:rPr lang="he-IL" dirty="0" err="1"/>
              <a:t>אדוורסריאליות</a:t>
            </a:r>
            <a:r>
              <a:rPr lang="he-IL" dirty="0"/>
              <a:t> שונות.</a:t>
            </a:r>
          </a:p>
          <a:p>
            <a:pPr marL="228600" indent="-228600" algn="r" rtl="1">
              <a:buAutoNum type="arabicPeriod"/>
            </a:pPr>
            <a:r>
              <a:rPr lang="he-IL" dirty="0"/>
              <a:t>בהערת צד נאמר שעבודות מתקדמות יותר הראו שאחת הסיבות שהרבה שיטות נכשלו בללמוד מודלים </a:t>
            </a:r>
            <a:r>
              <a:rPr lang="he-IL" dirty="0" err="1"/>
              <a:t>רובסטיים</a:t>
            </a:r>
            <a:r>
              <a:rPr lang="he-IL" dirty="0"/>
              <a:t> זה כי הם לא עשו </a:t>
            </a:r>
            <a:r>
              <a:rPr lang="en-US" dirty="0"/>
              <a:t>random restarts</a:t>
            </a:r>
            <a:r>
              <a:rPr lang="he-IL" dirty="0"/>
              <a:t>, שמסתבר כרכיב מרכזי בהשגת </a:t>
            </a:r>
            <a:r>
              <a:rPr lang="he-IL" dirty="0" err="1"/>
              <a:t>רובסטיות</a:t>
            </a:r>
            <a:r>
              <a:rPr lang="he-IL" dirty="0"/>
              <a:t>.</a:t>
            </a:r>
          </a:p>
          <a:p>
            <a:endParaRPr lang="he-IL" dirty="0"/>
          </a:p>
          <a:p>
            <a:r>
              <a:rPr lang="en-US" dirty="0"/>
              <a:t>FAT showed that by only using Random restarts to FGSM, they managed to  train models resistant to PGD attack (with some level of robustness).</a:t>
            </a:r>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16</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500871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תרומה שנייה של המאמר היא להגדיר ולהראות שניתן לפתור את הבעיה של </a:t>
            </a:r>
            <a:r>
              <a:rPr lang="en-US" dirty="0"/>
              <a:t>AT</a:t>
            </a:r>
            <a:r>
              <a:rPr lang="he-IL" dirty="0"/>
              <a:t> כאשר </a:t>
            </a:r>
            <a:r>
              <a:rPr lang="en-US" dirty="0"/>
              <a:t>PGD</a:t>
            </a:r>
            <a:r>
              <a:rPr lang="he-IL" dirty="0"/>
              <a:t> משתמש כקירוב ל</a:t>
            </a:r>
            <a:r>
              <a:rPr lang="en-US" dirty="0"/>
              <a:t>MAX</a:t>
            </a:r>
            <a:r>
              <a:rPr lang="he-IL" dirty="0"/>
              <a:t> ואלגוריתם </a:t>
            </a:r>
            <a:r>
              <a:rPr lang="he-IL" dirty="0" err="1"/>
              <a:t>אופימיזציה</a:t>
            </a:r>
            <a:r>
              <a:rPr lang="he-IL" dirty="0"/>
              <a:t> כגון </a:t>
            </a:r>
            <a:r>
              <a:rPr lang="en-US" dirty="0"/>
              <a:t>SGD</a:t>
            </a:r>
            <a:r>
              <a:rPr lang="he-IL" dirty="0"/>
              <a:t> משמש כקירוב ל</a:t>
            </a:r>
            <a:r>
              <a:rPr lang="en-US" dirty="0"/>
              <a:t>MIN</a:t>
            </a:r>
            <a:r>
              <a:rPr lang="he-IL" dirty="0"/>
              <a:t>. חשוב לשים לב שבניגוד לשיטות הקודמות, לא משתמשים כאן בדוגמאות הנקיות, רק </a:t>
            </a:r>
            <a:r>
              <a:rPr lang="he-IL" dirty="0" err="1"/>
              <a:t>באדוורסריאליות</a:t>
            </a:r>
            <a:r>
              <a:rPr lang="he-IL" dirty="0"/>
              <a:t>. כאשר בשיטות שהראנו היה שימוש גם בדוגמאות נקיות בחישוב הלוס.</a:t>
            </a:r>
          </a:p>
          <a:p>
            <a:pPr algn="r" rtl="1"/>
            <a:endParaRPr lang="he-IL" dirty="0"/>
          </a:p>
          <a:p>
            <a:pPr algn="r" rtl="1"/>
            <a:r>
              <a:rPr lang="he-IL" dirty="0"/>
              <a:t>תרומה שלישית היא הניסויים שנעשו ע"מ להראות ש-</a:t>
            </a:r>
            <a:r>
              <a:rPr lang="en-US" dirty="0"/>
              <a:t>PGD</a:t>
            </a:r>
            <a:r>
              <a:rPr lang="he-IL" dirty="0"/>
              <a:t> הוא יריב סדר ראשון חזק במיוחד ושככל הנראה אין יריב סדר ראשון חזק יותר.</a:t>
            </a:r>
          </a:p>
          <a:p>
            <a:pPr algn="r" rtl="1"/>
            <a:endParaRPr lang="he-IL" dirty="0"/>
          </a:p>
          <a:p>
            <a:pPr algn="r" rtl="1"/>
            <a:r>
              <a:rPr lang="he-IL" dirty="0"/>
              <a:t>תרומה רביעית היא ניסויים שנעשו על מנת להבין את ההשפעה של ארכיטקטורת הרשת על </a:t>
            </a:r>
            <a:r>
              <a:rPr lang="he-IL" dirty="0" err="1"/>
              <a:t>הרובסטיות</a:t>
            </a:r>
            <a:r>
              <a:rPr lang="he-IL" dirty="0"/>
              <a:t> של המודלים.</a:t>
            </a:r>
          </a:p>
          <a:p>
            <a:pPr algn="r" rtl="1"/>
            <a:endParaRPr lang="he-IL" dirty="0"/>
          </a:p>
          <a:p>
            <a:pPr algn="r" rtl="1"/>
            <a:r>
              <a:rPr lang="he-IL" dirty="0"/>
              <a:t>תרומה חמישית היא הטענה שלאמן מודל </a:t>
            </a:r>
            <a:r>
              <a:rPr lang="he-IL" dirty="0" err="1"/>
              <a:t>רובסטי</a:t>
            </a:r>
            <a:r>
              <a:rPr lang="he-IL" dirty="0"/>
              <a:t> זה ככל הנראה תהליך הרבה יותר יקר מתהליך אימון סטנדרטי. למעשה זה אפילו הוכח תאורטית שצריך מספר הרבה יותר גדול (</a:t>
            </a:r>
            <a:r>
              <a:rPr lang="he-IL" dirty="0" err="1"/>
              <a:t>פולינומית</a:t>
            </a:r>
            <a:r>
              <a:rPr lang="he-IL" dirty="0"/>
              <a:t> ואפילו יותר במקרים מסוימים) של דוגמאות על מנת להשיג רשת </a:t>
            </a:r>
            <a:r>
              <a:rPr lang="he-IL" dirty="0" err="1"/>
              <a:t>רובסטית</a:t>
            </a:r>
            <a:r>
              <a:rPr lang="he-IL" dirty="0"/>
              <a:t>.</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Even though it is a non-convex outer minimization problem and a non-concave inner maximization problem</a:t>
            </a:r>
            <a:endParaRPr lang="en-US" sz="1000" dirty="0">
              <a:latin typeface="Calibri" panose="020F0502020204030204" pitchFamily="34" charset="0"/>
              <a:cs typeface="Calibri" panose="020F0502020204030204" pitchFamily="34" charset="0"/>
            </a:endParaRPr>
          </a:p>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17</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849410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בעזרת ניסויים, מראים שע"י אימון של רשת בעזרת </a:t>
            </a:r>
            <a:r>
              <a:rPr lang="en-US" dirty="0"/>
              <a:t>PGD</a:t>
            </a:r>
            <a:r>
              <a:rPr lang="he-IL" dirty="0"/>
              <a:t>, הרשת </a:t>
            </a:r>
            <a:r>
              <a:rPr lang="he-IL" dirty="0" err="1"/>
              <a:t>רובסטית</a:t>
            </a:r>
            <a:r>
              <a:rPr lang="he-IL" dirty="0"/>
              <a:t> כנגד מגוון של התקפות.</a:t>
            </a:r>
          </a:p>
          <a:p>
            <a:pPr algn="r" rtl="1"/>
            <a:r>
              <a:rPr lang="he-IL" dirty="0"/>
              <a:t>ישנן 3 סוגי התקפות עיקריות:</a:t>
            </a:r>
          </a:p>
          <a:p>
            <a:pPr marL="228600" indent="-228600" algn="r" rtl="1">
              <a:buAutoNum type="arabicPeriod"/>
            </a:pPr>
            <a:r>
              <a:rPr lang="he-IL" dirty="0"/>
              <a:t>התקפות </a:t>
            </a:r>
            <a:r>
              <a:rPr lang="en-US" dirty="0"/>
              <a:t>white-box</a:t>
            </a:r>
            <a:r>
              <a:rPr lang="he-IL" dirty="0"/>
              <a:t> – בהן אנחנו מניחים שיש לתוקף גישה לפרמטרים של המודל והוא יכול לחשב את </a:t>
            </a:r>
            <a:r>
              <a:rPr lang="he-IL" dirty="0" err="1"/>
              <a:t>הגרדיאנטים</a:t>
            </a:r>
            <a:r>
              <a:rPr lang="he-IL" dirty="0"/>
              <a:t> ישירות על המודל. זוהי ההנחה הכי חזקה</a:t>
            </a:r>
          </a:p>
          <a:p>
            <a:pPr marL="228600" indent="-228600" algn="r" rtl="1">
              <a:buAutoNum type="arabicPeriod"/>
            </a:pPr>
            <a:r>
              <a:rPr lang="he-IL" dirty="0"/>
              <a:t>התקפות </a:t>
            </a:r>
            <a:r>
              <a:rPr lang="en-US" dirty="0"/>
              <a:t>black-box</a:t>
            </a:r>
            <a:r>
              <a:rPr lang="he-IL" dirty="0"/>
              <a:t> עם אותה </a:t>
            </a:r>
            <a:r>
              <a:rPr lang="he-IL" dirty="0" err="1"/>
              <a:t>ארכיטקטוררה</a:t>
            </a:r>
            <a:r>
              <a:rPr lang="he-IL" dirty="0"/>
              <a:t> – אין לנו גישה למודל שאנחנו רוצים לתקוף, אבל אנחנו כן יודעים מה הארכיטקטורה שהשתמשו בה, למשל </a:t>
            </a:r>
            <a:r>
              <a:rPr lang="en-US" dirty="0" err="1"/>
              <a:t>resnet</a:t>
            </a:r>
            <a:r>
              <a:rPr lang="he-IL" dirty="0"/>
              <a:t>. ואז ניתן לאמן בצד מודל שאמור לחקות את המודל הנתקף, ולחשב עליו את </a:t>
            </a:r>
            <a:r>
              <a:rPr lang="he-IL" dirty="0" err="1"/>
              <a:t>הגרדיאנטים</a:t>
            </a:r>
            <a:r>
              <a:rPr lang="he-IL" dirty="0"/>
              <a:t>. המודל יכול להיות מאומן עם דוגמאות </a:t>
            </a:r>
            <a:r>
              <a:rPr lang="he-IL" dirty="0" err="1"/>
              <a:t>אדוורסריאליות</a:t>
            </a:r>
            <a:r>
              <a:rPr lang="he-IL" dirty="0"/>
              <a:t> או דוגמאות נקיות.</a:t>
            </a:r>
          </a:p>
          <a:p>
            <a:pPr marL="228600" indent="-228600" algn="r" rtl="1">
              <a:buAutoNum type="arabicPeriod"/>
            </a:pPr>
            <a:r>
              <a:rPr lang="he-IL" dirty="0"/>
              <a:t>התקפות </a:t>
            </a:r>
            <a:r>
              <a:rPr lang="en-US" dirty="0"/>
              <a:t>black-box</a:t>
            </a:r>
            <a:r>
              <a:rPr lang="he-IL" dirty="0"/>
              <a:t> עם ארכיטקטורה שונה – כאן לתוקף אין שום ידע על המודל שהוא הולך לתקוף, והוא צריך לחשב </a:t>
            </a:r>
            <a:r>
              <a:rPr lang="he-IL" dirty="0" err="1"/>
              <a:t>גרדיאנטים</a:t>
            </a:r>
            <a:r>
              <a:rPr lang="he-IL" dirty="0"/>
              <a:t> על איזשהו מודל שהוא מניח שקרוב למודל שהוא מעוניין לתקוף.</a:t>
            </a:r>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18</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16352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הניסויים נעשו כנגד שני דאטה סטים:</a:t>
            </a:r>
          </a:p>
          <a:p>
            <a:pPr marL="228600" indent="-228600" algn="r" rtl="1">
              <a:buAutoNum type="arabicPeriod"/>
            </a:pPr>
            <a:r>
              <a:rPr lang="en-US" dirty="0"/>
              <a:t>MNIST</a:t>
            </a:r>
            <a:r>
              <a:rPr lang="he-IL" dirty="0"/>
              <a:t> – דאטה סט של ספרות בכתב יד מ-0 עד 9 </a:t>
            </a:r>
          </a:p>
          <a:p>
            <a:pPr marL="228600" indent="-228600" algn="r" rtl="1">
              <a:buAutoNum type="arabicPeriod"/>
            </a:pPr>
            <a:r>
              <a:rPr lang="en-US" dirty="0"/>
              <a:t>CIFAR</a:t>
            </a:r>
            <a:r>
              <a:rPr lang="he-IL" dirty="0"/>
              <a:t>10 – דאטה סט של תמונות בגודל 32*32 עם עשר מחלקות שונות.</a:t>
            </a:r>
          </a:p>
          <a:p>
            <a:pPr marL="228600" indent="-228600" algn="r" rtl="1">
              <a:buAutoNum type="arabicPeriod"/>
            </a:pPr>
            <a:endParaRPr lang="he-IL" dirty="0"/>
          </a:p>
          <a:p>
            <a:pPr marL="0" indent="0" algn="r" rtl="1">
              <a:buNone/>
            </a:pPr>
            <a:r>
              <a:rPr lang="he-IL" dirty="0"/>
              <a:t>היריב שבו השתמשנו לאימון (בשביל ה-</a:t>
            </a:r>
            <a:r>
              <a:rPr lang="en-US" dirty="0"/>
              <a:t>MAX</a:t>
            </a:r>
            <a:r>
              <a:rPr lang="he-IL" dirty="0"/>
              <a:t> בתהליך ה</a:t>
            </a:r>
            <a:r>
              <a:rPr lang="en-US" dirty="0"/>
              <a:t>MIN-MAX</a:t>
            </a:r>
            <a:r>
              <a:rPr lang="he-IL" dirty="0"/>
              <a:t>):</a:t>
            </a:r>
          </a:p>
          <a:p>
            <a:pPr marL="228600" indent="-228600" algn="r" rtl="1">
              <a:buAutoNum type="arabicPeriod"/>
            </a:pPr>
            <a:r>
              <a:rPr lang="he-IL" dirty="0"/>
              <a:t>עבור </a:t>
            </a:r>
            <a:r>
              <a:rPr lang="en-US" dirty="0"/>
              <a:t>MNIST</a:t>
            </a:r>
            <a:r>
              <a:rPr lang="he-IL" dirty="0"/>
              <a:t> זהו יריב </a:t>
            </a:r>
            <a:r>
              <a:rPr lang="en-US" dirty="0"/>
              <a:t>PGD </a:t>
            </a:r>
            <a:r>
              <a:rPr lang="he-IL" dirty="0"/>
              <a:t> עם 40 </a:t>
            </a:r>
            <a:r>
              <a:rPr lang="he-IL" dirty="0" err="1"/>
              <a:t>איטרציות</a:t>
            </a:r>
            <a:r>
              <a:rPr lang="he-IL" dirty="0"/>
              <a:t>, גודל צעד של </a:t>
            </a:r>
            <a:r>
              <a:rPr lang="en-US" dirty="0"/>
              <a:t>0.01</a:t>
            </a:r>
            <a:r>
              <a:rPr lang="he-IL" dirty="0"/>
              <a:t> וחסום על ידי נורמת האינסוף עם אפסילון 0.3.</a:t>
            </a:r>
          </a:p>
          <a:p>
            <a:pPr marL="228600" indent="-228600" algn="r" rtl="1">
              <a:buAutoNum type="arabicPeriod"/>
            </a:pPr>
            <a:r>
              <a:rPr lang="he-IL" dirty="0"/>
              <a:t>עבור </a:t>
            </a:r>
            <a:r>
              <a:rPr lang="en-US" dirty="0"/>
              <a:t>CIFAR</a:t>
            </a:r>
            <a:r>
              <a:rPr lang="he-IL" dirty="0"/>
              <a:t>10 – זהו יריב </a:t>
            </a:r>
            <a:r>
              <a:rPr lang="en-US" dirty="0"/>
              <a:t>PGD</a:t>
            </a:r>
            <a:r>
              <a:rPr lang="he-IL" dirty="0"/>
              <a:t> עם 7 </a:t>
            </a:r>
            <a:r>
              <a:rPr lang="he-IL" dirty="0" err="1"/>
              <a:t>איטרציות</a:t>
            </a:r>
            <a:r>
              <a:rPr lang="he-IL" dirty="0"/>
              <a:t>, גודל צעד של </a:t>
            </a:r>
            <a:r>
              <a:rPr lang="en-US" dirty="0"/>
              <a:t>2/255</a:t>
            </a:r>
            <a:r>
              <a:rPr lang="he-IL" dirty="0"/>
              <a:t> שחסום על ידי נורמת האינסוף עם אפסילון </a:t>
            </a:r>
            <a:r>
              <a:rPr lang="en-US" dirty="0"/>
              <a:t>8/255</a:t>
            </a:r>
            <a:r>
              <a:rPr lang="he-IL" dirty="0"/>
              <a:t>.</a:t>
            </a:r>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19</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4268569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הסבר על הטבלה:</a:t>
            </a:r>
          </a:p>
          <a:p>
            <a:pPr algn="r" rtl="1"/>
            <a:r>
              <a:rPr lang="he-IL" dirty="0"/>
              <a:t>הטבלה מראה התקפות שונות שנעשו על מודל שאימנו בצורה </a:t>
            </a:r>
            <a:r>
              <a:rPr lang="he-IL" dirty="0" err="1"/>
              <a:t>אדוורסריאלית</a:t>
            </a:r>
            <a:r>
              <a:rPr lang="he-IL" dirty="0"/>
              <a:t>. בצד שמאל זאת ההתקפה, לאחר מכן זה מספר הצעדים של ההתקפה, לאחר מכן כמות הפעמים שניסינו את ההתקפה (בשביל למצע את התוצאה). ה</a:t>
            </a:r>
            <a:r>
              <a:rPr lang="en-US" dirty="0"/>
              <a:t>source</a:t>
            </a:r>
            <a:r>
              <a:rPr lang="he-IL" dirty="0"/>
              <a:t> זהו בעצם סוג ההתקפה (</a:t>
            </a:r>
            <a:r>
              <a:rPr lang="en-US" dirty="0"/>
              <a:t>white/black-box</a:t>
            </a:r>
            <a:r>
              <a:rPr lang="he-IL" dirty="0"/>
              <a:t>) וה-</a:t>
            </a:r>
            <a:r>
              <a:rPr lang="en-US" dirty="0"/>
              <a:t>accuracy</a:t>
            </a:r>
            <a:r>
              <a:rPr lang="he-IL" dirty="0"/>
              <a:t> זה עד כמה הרשת מדויקת על דוגמאות </a:t>
            </a:r>
            <a:r>
              <a:rPr lang="he-IL" dirty="0" err="1"/>
              <a:t>אדוורסריאליות</a:t>
            </a:r>
            <a:r>
              <a:rPr lang="he-IL" dirty="0"/>
              <a:t> עבור כל אחד מהיריבים.</a:t>
            </a:r>
          </a:p>
          <a:p>
            <a:pPr algn="r" rtl="1"/>
            <a:endParaRPr lang="he-IL" dirty="0"/>
          </a:p>
          <a:p>
            <a:pPr algn="r" rtl="1"/>
            <a:r>
              <a:rPr lang="he-IL" dirty="0"/>
              <a:t>בעצם יש לנו רשת שאומנה עם </a:t>
            </a:r>
            <a:r>
              <a:rPr lang="en-US" dirty="0" err="1"/>
              <a:t>pgd</a:t>
            </a:r>
            <a:r>
              <a:rPr lang="en-US" dirty="0"/>
              <a:t> </a:t>
            </a:r>
            <a:r>
              <a:rPr lang="he-IL" dirty="0"/>
              <a:t> עם התהליך </a:t>
            </a:r>
            <a:r>
              <a:rPr lang="en-US" dirty="0"/>
              <a:t>min-max</a:t>
            </a:r>
            <a:r>
              <a:rPr lang="he-IL" dirty="0"/>
              <a:t>. ואותה אנחנו רוצים לתקוף, וכל השיטות מצד שמאל מנסות לתקוף אותה.</a:t>
            </a:r>
          </a:p>
          <a:p>
            <a:pPr algn="r" rtl="1"/>
            <a:endParaRPr lang="he-IL" dirty="0"/>
          </a:p>
          <a:p>
            <a:pPr marL="228600" indent="-228600" algn="r" rtl="1">
              <a:buAutoNum type="arabicPeriod"/>
            </a:pPr>
            <a:r>
              <a:rPr lang="he-IL" dirty="0"/>
              <a:t>ניתן לראות שעבור התקפת </a:t>
            </a:r>
            <a:r>
              <a:rPr lang="en-US" dirty="0"/>
              <a:t>white-box</a:t>
            </a:r>
            <a:r>
              <a:rPr lang="he-IL" dirty="0"/>
              <a:t> היריב הכי חזק שמצליח להוריד את הדיוק של הרשת ל-</a:t>
            </a:r>
            <a:r>
              <a:rPr lang="en-US" dirty="0"/>
              <a:t>89.3%</a:t>
            </a:r>
            <a:r>
              <a:rPr lang="he-IL" dirty="0"/>
              <a:t> הוא </a:t>
            </a:r>
            <a:r>
              <a:rPr lang="en-US" dirty="0"/>
              <a:t>PGD</a:t>
            </a:r>
            <a:r>
              <a:rPr lang="he-IL" dirty="0"/>
              <a:t> עם מספר צעדים 100.</a:t>
            </a:r>
          </a:p>
          <a:p>
            <a:pPr marL="228600" indent="-228600" algn="r" rtl="1">
              <a:buAutoNum type="arabicPeriod"/>
            </a:pPr>
            <a:r>
              <a:rPr lang="he-IL" dirty="0"/>
              <a:t>ניתן לראות שעבור התקפת </a:t>
            </a:r>
            <a:r>
              <a:rPr lang="en-US" dirty="0"/>
              <a:t>black-box same architecture</a:t>
            </a:r>
            <a:r>
              <a:rPr lang="he-IL" dirty="0"/>
              <a:t> היריב הכי חזק הוא גם כן </a:t>
            </a:r>
            <a:r>
              <a:rPr lang="en-US" dirty="0"/>
              <a:t>PGD</a:t>
            </a:r>
            <a:r>
              <a:rPr lang="he-IL" dirty="0"/>
              <a:t> עם 100 צעדים, אבל כאן הדיוק של הרשת נשמר יחסית גבוה </a:t>
            </a:r>
            <a:r>
              <a:rPr lang="en-US" dirty="0"/>
              <a:t>95.7%</a:t>
            </a:r>
            <a:r>
              <a:rPr lang="he-IL" dirty="0"/>
              <a:t>.</a:t>
            </a:r>
          </a:p>
          <a:p>
            <a:pPr marL="0" indent="0" algn="r" rtl="1">
              <a:buNone/>
            </a:pPr>
            <a:r>
              <a:rPr lang="he-IL" dirty="0"/>
              <a:t>ניתן להסביר זאת כיוון שב</a:t>
            </a:r>
            <a:r>
              <a:rPr lang="en-US" dirty="0"/>
              <a:t>black-box</a:t>
            </a:r>
            <a:r>
              <a:rPr lang="he-IL" dirty="0"/>
              <a:t> אין לנו גישה ישירה למודל שאומן ואנחנו מאמנים מודל שמחקה אותו </a:t>
            </a:r>
            <a:r>
              <a:rPr lang="he-IL" dirty="0" err="1"/>
              <a:t>בצד,אז</a:t>
            </a:r>
            <a:r>
              <a:rPr lang="he-IL" dirty="0"/>
              <a:t> ההתקפה פחות יעילה.</a:t>
            </a:r>
          </a:p>
          <a:p>
            <a:pPr marL="0" indent="0" algn="r" rtl="1">
              <a:buNone/>
            </a:pPr>
            <a:r>
              <a:rPr lang="he-IL" dirty="0"/>
              <a:t>3. עבור מודל </a:t>
            </a:r>
            <a:r>
              <a:rPr lang="en-US" dirty="0"/>
              <a:t>black box different architecture</a:t>
            </a:r>
            <a:r>
              <a:rPr lang="he-IL" dirty="0"/>
              <a:t>  היריב הכי טוב הוא דווקא </a:t>
            </a:r>
            <a:r>
              <a:rPr lang="en-US" dirty="0"/>
              <a:t>FGSM</a:t>
            </a:r>
            <a:r>
              <a:rPr lang="he-IL" dirty="0"/>
              <a:t>. אין הסבר במאמר על התוצאה הזו.</a:t>
            </a:r>
          </a:p>
          <a:p>
            <a:pPr algn="r" rtl="1"/>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20</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76958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רשתות </a:t>
            </a:r>
            <a:r>
              <a:rPr lang="en-US" dirty="0"/>
              <a:t>deep learning</a:t>
            </a:r>
            <a:r>
              <a:rPr lang="he-IL" dirty="0"/>
              <a:t> הראו התקדמות משמעותית בשנים האחרונות במגוון רחב של משימות כמו </a:t>
            </a:r>
            <a:r>
              <a:rPr lang="en-US" dirty="0"/>
              <a:t>computer vision</a:t>
            </a:r>
            <a:r>
              <a:rPr lang="he-IL" dirty="0"/>
              <a:t>, </a:t>
            </a:r>
            <a:r>
              <a:rPr lang="en-US" dirty="0"/>
              <a:t>NLP</a:t>
            </a:r>
            <a:r>
              <a:rPr lang="he-IL" dirty="0"/>
              <a:t>, זיהוי התקפות וכד'. </a:t>
            </a:r>
          </a:p>
          <a:p>
            <a:pPr algn="r" rtl="1"/>
            <a:r>
              <a:rPr lang="he-IL" dirty="0"/>
              <a:t>בעולם של </a:t>
            </a:r>
            <a:r>
              <a:rPr lang="en-US" dirty="0"/>
              <a:t>vision</a:t>
            </a:r>
            <a:r>
              <a:rPr lang="he-IL" dirty="0"/>
              <a:t> כבר ב-2015 עם יציאתה של </a:t>
            </a:r>
            <a:r>
              <a:rPr lang="en-US" dirty="0" err="1"/>
              <a:t>ResNet</a:t>
            </a:r>
            <a:r>
              <a:rPr lang="he-IL" dirty="0"/>
              <a:t> הצליחו בתחרות </a:t>
            </a:r>
            <a:r>
              <a:rPr lang="en-US" dirty="0"/>
              <a:t>ILSVRC</a:t>
            </a:r>
            <a:r>
              <a:rPr lang="he-IL" dirty="0"/>
              <a:t> לעקוף את טעות הסיווג האנושית באמצעות מודלים מבוססי </a:t>
            </a:r>
            <a:r>
              <a:rPr lang="en-US" dirty="0"/>
              <a:t>CNN</a:t>
            </a:r>
            <a:r>
              <a:rPr lang="he-IL" dirty="0"/>
              <a:t> עם </a:t>
            </a:r>
            <a:r>
              <a:rPr lang="en-US" dirty="0"/>
              <a:t>skip connections</a:t>
            </a:r>
            <a:r>
              <a:rPr lang="he-IL" dirty="0"/>
              <a:t>. לאחר מכן היו שיפורים נוספים. כאן רואים את התחרות עד 2017 </a:t>
            </a:r>
            <a:r>
              <a:rPr lang="he-IL" dirty="0" err="1"/>
              <a:t>כשמאז</a:t>
            </a:r>
            <a:r>
              <a:rPr lang="he-IL" dirty="0"/>
              <a:t> היא כבר עברה ל</a:t>
            </a:r>
            <a:r>
              <a:rPr lang="en-US" dirty="0" err="1"/>
              <a:t>kaggle</a:t>
            </a:r>
            <a:r>
              <a:rPr lang="he-IL" dirty="0"/>
              <a:t>. בתחומים כמו </a:t>
            </a:r>
            <a:r>
              <a:rPr lang="en-US" dirty="0"/>
              <a:t>NLP</a:t>
            </a:r>
            <a:r>
              <a:rPr lang="he-IL" dirty="0"/>
              <a:t> וריאנטים שונים של </a:t>
            </a:r>
            <a:r>
              <a:rPr lang="he-IL" dirty="0" err="1"/>
              <a:t>טרנספורמרים</a:t>
            </a:r>
            <a:r>
              <a:rPr lang="he-IL" dirty="0"/>
              <a:t> שראינו בכיתה כמו </a:t>
            </a:r>
            <a:r>
              <a:rPr lang="en-US" dirty="0"/>
              <a:t>BERT</a:t>
            </a:r>
            <a:r>
              <a:rPr lang="he-IL" dirty="0"/>
              <a:t>, אלברט, </a:t>
            </a:r>
            <a:r>
              <a:rPr lang="he-IL" dirty="0" err="1"/>
              <a:t>רוברטה</a:t>
            </a:r>
            <a:r>
              <a:rPr lang="he-IL" dirty="0"/>
              <a:t> וכו' מראים תוצאות מרשימות בעיבוד שפה, ניתוח טקסטים </a:t>
            </a:r>
            <a:r>
              <a:rPr lang="he-IL" dirty="0" err="1"/>
              <a:t>וכו</a:t>
            </a:r>
            <a:r>
              <a:rPr lang="he-IL" dirty="0"/>
              <a:t>'.</a:t>
            </a:r>
            <a:endParaRPr lang="en-US" dirty="0"/>
          </a:p>
          <a:p>
            <a:endParaRPr lang="en-US" dirty="0"/>
          </a:p>
          <a:p>
            <a:r>
              <a:rPr lang="en-US" dirty="0"/>
              <a:t>BERT for NLP, GPT-3 for NLP</a:t>
            </a:r>
          </a:p>
          <a:p>
            <a:r>
              <a:rPr lang="en-US" dirty="0" err="1"/>
              <a:t>ViT</a:t>
            </a:r>
            <a:r>
              <a:rPr lang="en-US" dirty="0"/>
              <a:t> for image classification</a:t>
            </a:r>
          </a:p>
          <a:p>
            <a:endParaRPr lang="en-US" dirty="0"/>
          </a:p>
          <a:p>
            <a:r>
              <a:rPr lang="en-US" sz="1000" b="0" i="0" kern="1200" dirty="0">
                <a:solidFill>
                  <a:schemeClr val="tx1"/>
                </a:solidFill>
                <a:effectLst/>
                <a:latin typeface="Arial" charset="0"/>
                <a:ea typeface="+mn-ea"/>
                <a:cs typeface="Arial" charset="0"/>
              </a:rPr>
              <a:t>ImageNet is a dataset of over 15 million labeled high-resolution images belonging to roughly 22,000 categories.</a:t>
            </a:r>
          </a:p>
          <a:p>
            <a:r>
              <a:rPr lang="en-US" sz="1000" b="0" i="0" kern="1200" dirty="0">
                <a:solidFill>
                  <a:schemeClr val="tx1"/>
                </a:solidFill>
                <a:effectLst/>
                <a:latin typeface="Arial" charset="0"/>
                <a:ea typeface="+mn-ea"/>
                <a:cs typeface="Arial" charset="0"/>
              </a:rPr>
              <a:t>Starting in 2010, as part of the Pascal Visual Object Challenge, an annual competition called the ImageNet Large-Scale Visual Recognition Challenge (ILSVRC) has been held. ILSVRC uses a subset of ImageNet with roughly 1000 images in each of 1000 categories. In all, there are roughly 1.2 million training images, 50,000 validation images, and 150,000 testing images.</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On ImageNet, it is customary to report two error rates: top-1 and top-5, where the top-5 error rate is the fraction of test images for which the correct label is not among the five labels considered most probable by the model. ImageNet consists of variable-resolution images, while our system requires a constant input dimensionality.</a:t>
            </a:r>
          </a:p>
          <a:p>
            <a:endParaRPr lang="en-US" sz="1000" b="0" i="0" kern="1200" dirty="0">
              <a:solidFill>
                <a:schemeClr val="tx1"/>
              </a:solidFill>
              <a:effectLst/>
              <a:latin typeface="Arial" charset="0"/>
              <a:ea typeface="+mn-ea"/>
              <a:cs typeface="Arial" charset="0"/>
            </a:endParaRPr>
          </a:p>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3</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872307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הסבר על הטבלה:</a:t>
            </a:r>
          </a:p>
          <a:p>
            <a:pPr algn="r" rtl="1"/>
            <a:r>
              <a:rPr lang="he-IL" dirty="0"/>
              <a:t>גם כאן  הטבלה מראה התקפות שונות שנעשו על מודל שאימנו בצורה </a:t>
            </a:r>
            <a:r>
              <a:rPr lang="he-IL" dirty="0" err="1"/>
              <a:t>אדוורסריאלית</a:t>
            </a:r>
            <a:r>
              <a:rPr lang="he-IL" dirty="0"/>
              <a:t>. בצד שמאל זאת ההתקפה, לאחר מכן זה מספר הצעדים של ההתקפה. ה</a:t>
            </a:r>
            <a:r>
              <a:rPr lang="en-US" dirty="0"/>
              <a:t>source</a:t>
            </a:r>
            <a:r>
              <a:rPr lang="he-IL" dirty="0"/>
              <a:t> זהו בעצם סוג ההתקפה (</a:t>
            </a:r>
            <a:r>
              <a:rPr lang="en-US" dirty="0"/>
              <a:t>white/black-box</a:t>
            </a:r>
            <a:r>
              <a:rPr lang="he-IL" dirty="0"/>
              <a:t>) וה-</a:t>
            </a:r>
            <a:r>
              <a:rPr lang="en-US" dirty="0"/>
              <a:t>accuracy</a:t>
            </a:r>
            <a:r>
              <a:rPr lang="he-IL" dirty="0"/>
              <a:t> זה עד כמה הרשת מדויקת על דוגמאות </a:t>
            </a:r>
            <a:r>
              <a:rPr lang="he-IL" dirty="0" err="1"/>
              <a:t>אדוורסריאליות</a:t>
            </a:r>
            <a:r>
              <a:rPr lang="he-IL" dirty="0"/>
              <a:t> עבור כל אחד מהיריבים.</a:t>
            </a:r>
          </a:p>
          <a:p>
            <a:pPr algn="r" rtl="1"/>
            <a:endParaRPr lang="he-IL" dirty="0"/>
          </a:p>
          <a:p>
            <a:pPr marL="228600" indent="-228600" algn="r" rtl="1">
              <a:buAutoNum type="arabicPeriod"/>
            </a:pPr>
            <a:r>
              <a:rPr lang="he-IL" dirty="0"/>
              <a:t>ניתן לראות שעבור יריב שיש לו גישת </a:t>
            </a:r>
            <a:r>
              <a:rPr lang="en-US" dirty="0"/>
              <a:t>white-box</a:t>
            </a:r>
            <a:r>
              <a:rPr lang="he-IL" dirty="0"/>
              <a:t> התוקף הכי חזק הוא </a:t>
            </a:r>
            <a:r>
              <a:rPr lang="en-US" dirty="0" err="1"/>
              <a:t>pgd</a:t>
            </a:r>
            <a:r>
              <a:rPr lang="en-US" dirty="0"/>
              <a:t> 20 </a:t>
            </a:r>
            <a:r>
              <a:rPr lang="he-IL" dirty="0"/>
              <a:t> והוא מצליח להוריד את הדיוק </a:t>
            </a:r>
            <a:r>
              <a:rPr lang="he-IL" dirty="0" err="1"/>
              <a:t>הרובסטי</a:t>
            </a:r>
            <a:r>
              <a:rPr lang="he-IL" dirty="0"/>
              <a:t> של הרשת ל</a:t>
            </a:r>
            <a:r>
              <a:rPr lang="en-US" dirty="0"/>
              <a:t>45.8</a:t>
            </a:r>
            <a:r>
              <a:rPr lang="he-IL" dirty="0"/>
              <a:t>. חשוב לציין שמההתחלה </a:t>
            </a:r>
            <a:r>
              <a:rPr lang="en-US" dirty="0"/>
              <a:t>CIFAR</a:t>
            </a:r>
            <a:r>
              <a:rPr lang="he-IL" dirty="0"/>
              <a:t>10 היא משימה יותר קשה מ-</a:t>
            </a:r>
            <a:r>
              <a:rPr lang="en-US" dirty="0"/>
              <a:t>MNIST</a:t>
            </a:r>
            <a:r>
              <a:rPr lang="he-IL" dirty="0"/>
              <a:t> אז אנחנו לא מצפים לאותן תוצאות.</a:t>
            </a:r>
          </a:p>
          <a:p>
            <a:pPr marL="228600" indent="-228600" algn="r" rtl="1">
              <a:buAutoNum type="arabicPeriod"/>
            </a:pPr>
            <a:r>
              <a:rPr lang="he-IL" dirty="0"/>
              <a:t>ניתן לראות שעבור יריב עם גישת </a:t>
            </a:r>
            <a:r>
              <a:rPr lang="en-US" dirty="0"/>
              <a:t>black box same architecture</a:t>
            </a:r>
            <a:r>
              <a:rPr lang="he-IL" dirty="0"/>
              <a:t> כאשר </a:t>
            </a:r>
            <a:r>
              <a:rPr lang="en-US" dirty="0"/>
              <a:t>A’</a:t>
            </a:r>
            <a:r>
              <a:rPr lang="he-IL" dirty="0"/>
              <a:t> זו רשת שאומנה בצד עם דוגמאות </a:t>
            </a:r>
            <a:r>
              <a:rPr lang="he-IL" dirty="0" err="1"/>
              <a:t>רובסטיות</a:t>
            </a:r>
            <a:r>
              <a:rPr lang="he-IL" dirty="0"/>
              <a:t> ו-</a:t>
            </a:r>
            <a:r>
              <a:rPr lang="en-US" dirty="0" err="1"/>
              <a:t>Anat</a:t>
            </a:r>
            <a:r>
              <a:rPr lang="he-IL" dirty="0"/>
              <a:t> זאת רשת שאומנה בצד עם דוגמאות נקיות בלבד. קודם כל </a:t>
            </a:r>
            <a:r>
              <a:rPr lang="en-US" dirty="0"/>
              <a:t>A’</a:t>
            </a:r>
            <a:r>
              <a:rPr lang="he-IL" dirty="0"/>
              <a:t> יותר טוב מ-</a:t>
            </a:r>
            <a:r>
              <a:rPr lang="en-US" dirty="0" err="1"/>
              <a:t>Anat</a:t>
            </a:r>
            <a:r>
              <a:rPr lang="he-IL" dirty="0"/>
              <a:t>. כלומר עדיף לאמן בצד מודל עם דוגמאות </a:t>
            </a:r>
            <a:r>
              <a:rPr lang="he-IL" dirty="0" err="1"/>
              <a:t>אדוורסריאליות</a:t>
            </a:r>
            <a:r>
              <a:rPr lang="he-IL" dirty="0"/>
              <a:t>, ושנית יריב </a:t>
            </a:r>
            <a:r>
              <a:rPr lang="en-US" dirty="0"/>
              <a:t>PGD</a:t>
            </a:r>
            <a:r>
              <a:rPr lang="he-IL" dirty="0"/>
              <a:t> עם 7 </a:t>
            </a:r>
            <a:r>
              <a:rPr lang="he-IL" dirty="0" err="1"/>
              <a:t>איטרציות</a:t>
            </a:r>
            <a:r>
              <a:rPr lang="he-IL" dirty="0"/>
              <a:t> יותר חזק מכל שאר היריבים.</a:t>
            </a:r>
          </a:p>
          <a:p>
            <a:pPr marL="0" indent="0" algn="r" rtl="1">
              <a:buNone/>
            </a:pPr>
            <a:endParaRPr lang="he-IL"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21</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151274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עשו ניתוח של ה</a:t>
            </a:r>
            <a:r>
              <a:rPr lang="en-US" dirty="0"/>
              <a:t>loss</a:t>
            </a:r>
            <a:r>
              <a:rPr lang="he-IL" dirty="0"/>
              <a:t> כאשר לוקחים דוגמאות ומנסים לבצע מספר גדול מאוד של </a:t>
            </a:r>
            <a:r>
              <a:rPr lang="he-IL" dirty="0" err="1"/>
              <a:t>פרטורבציות</a:t>
            </a:r>
            <a:r>
              <a:rPr lang="he-IL" dirty="0"/>
              <a:t> ולהעביר אותן דרך מודל. באדום זה הלוס כאשר הדוגמאות מועברות דרך מודל שאומן עם </a:t>
            </a:r>
            <a:r>
              <a:rPr lang="en-US" dirty="0"/>
              <a:t>PGD</a:t>
            </a:r>
            <a:r>
              <a:rPr lang="he-IL" dirty="0"/>
              <a:t>, ובכחול זה הלוס על הדוגמאות כאשר הדוגמאות מועברות במודל שאומן באופן רגיל.</a:t>
            </a:r>
          </a:p>
          <a:p>
            <a:pPr algn="r" rtl="1"/>
            <a:r>
              <a:rPr lang="he-IL" dirty="0"/>
              <a:t>כל דוגמא ניסו לבצע התקפת </a:t>
            </a:r>
            <a:r>
              <a:rPr lang="en-US" dirty="0"/>
              <a:t>PGD</a:t>
            </a:r>
            <a:r>
              <a:rPr lang="he-IL" dirty="0"/>
              <a:t> עם </a:t>
            </a:r>
            <a:r>
              <a:rPr lang="en-US" dirty="0"/>
              <a:t>500,000</a:t>
            </a:r>
            <a:r>
              <a:rPr lang="he-IL" dirty="0"/>
              <a:t> </a:t>
            </a:r>
            <a:r>
              <a:rPr lang="he-IL" dirty="0" err="1"/>
              <a:t>איתחולים</a:t>
            </a:r>
            <a:r>
              <a:rPr lang="he-IL" dirty="0"/>
              <a:t> רנדומליים ואותו יריב שדיברנו קודם. ניתן לראות </a:t>
            </a:r>
            <a:r>
              <a:rPr lang="he-IL" dirty="0" err="1"/>
              <a:t>שהלוס</a:t>
            </a:r>
            <a:r>
              <a:rPr lang="he-IL" dirty="0"/>
              <a:t> עבור מודל שאומן </a:t>
            </a:r>
            <a:r>
              <a:rPr lang="he-IL" dirty="0" err="1"/>
              <a:t>אדוורסריאליות</a:t>
            </a:r>
            <a:r>
              <a:rPr lang="he-IL" dirty="0"/>
              <a:t> הוא מאוד נמוך עבור כל הניסיונות ואין שום אנומליות, כלומר, הדוגמאות לא מצליחות להטעות את המודל. לעומת זאת עבור מודל שאומן באופן רגיל, הלוס מאוד </a:t>
            </a:r>
            <a:r>
              <a:rPr lang="he-IL" dirty="0" err="1"/>
              <a:t>גבוה,והפיזור</a:t>
            </a:r>
            <a:r>
              <a:rPr lang="he-IL" dirty="0"/>
              <a:t> מאוד רחב, כלומר הצלחנו לייצר מספר רב של דוגמאות שמטעות את המודל.</a:t>
            </a:r>
          </a:p>
          <a:p>
            <a:pPr algn="r" rtl="1"/>
            <a:r>
              <a:rPr lang="he-IL" dirty="0"/>
              <a:t>זה בעצם אומר שגם כאשר מנסים מספר מאוד גדול של התקפות עם כמות גדולה של </a:t>
            </a:r>
            <a:r>
              <a:rPr lang="he-IL" dirty="0" err="1"/>
              <a:t>ריסטרטים</a:t>
            </a:r>
            <a:r>
              <a:rPr lang="he-IL" dirty="0"/>
              <a:t> רנדומליים, יריב לא מצליח למקסם את הלוס על רשת שאומנה בצורה </a:t>
            </a:r>
            <a:r>
              <a:rPr lang="he-IL" dirty="0" err="1"/>
              <a:t>אדוורסריאלית</a:t>
            </a:r>
            <a:r>
              <a:rPr lang="he-IL" dirty="0"/>
              <a:t>. וזו עוד אינדיקציה ש</a:t>
            </a:r>
            <a:r>
              <a:rPr lang="en-US" dirty="0"/>
              <a:t>PGD</a:t>
            </a:r>
            <a:r>
              <a:rPr lang="he-IL" dirty="0"/>
              <a:t> הוא אכן יריב סדר ראשון חזק מאוד. הם הראו שזה המצב גם עבור יריב </a:t>
            </a:r>
            <a:r>
              <a:rPr lang="en-US" dirty="0"/>
              <a:t>l2</a:t>
            </a:r>
            <a:r>
              <a:rPr lang="he-IL" dirty="0"/>
              <a:t>.</a:t>
            </a:r>
          </a:p>
          <a:p>
            <a:endParaRPr lang="he-IL" dirty="0"/>
          </a:p>
          <a:p>
            <a:endParaRPr lang="en-US" dirty="0"/>
          </a:p>
          <a:p>
            <a:r>
              <a:rPr lang="en-US" dirty="0"/>
              <a:t>Figure 2: Values of the local maxima given by the cross-entropy loss for five examples from the MNIST and CIFAR10 evaluation datasets. For each example, we start projected gradient descent (PGD) from 105 uniformly random points in the `∞-ball around the example and iterate PGD until the loss plateaus. The blue histogram corresponds to the loss on a standard network, while the red histogram corresponds to the </a:t>
            </a:r>
            <a:r>
              <a:rPr lang="en-US" dirty="0" err="1"/>
              <a:t>adversarially</a:t>
            </a:r>
            <a:r>
              <a:rPr lang="en-US" dirty="0"/>
              <a:t> trained counterpart. The loss is significantly smaller for the </a:t>
            </a:r>
            <a:r>
              <a:rPr lang="en-US" dirty="0" err="1"/>
              <a:t>adversarially</a:t>
            </a:r>
            <a:r>
              <a:rPr lang="en-US" dirty="0"/>
              <a:t> trained networks, and the final loss values are very concentrated without any outliers. </a:t>
            </a:r>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22</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52399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הגרף מתאר את הדיוק של המודל תחת התקפות כאשר משנים את גודל האפסילון. הקו המקווקו זה האפסילון שבו השתמשו לאימון</a:t>
            </a:r>
            <a:r>
              <a:rPr lang="en-US" dirty="0"/>
              <a:t>.</a:t>
            </a:r>
          </a:p>
          <a:p>
            <a:r>
              <a:rPr lang="he-IL" dirty="0"/>
              <a:t>הדוגמה כאן היא עבור  </a:t>
            </a:r>
            <a:r>
              <a:rPr lang="en-US" dirty="0"/>
              <a:t>CIFAR</a:t>
            </a:r>
            <a:r>
              <a:rPr lang="he-IL" dirty="0"/>
              <a:t> 10</a:t>
            </a:r>
          </a:p>
          <a:p>
            <a:endParaRPr lang="he-IL" dirty="0"/>
          </a:p>
          <a:p>
            <a:r>
              <a:rPr lang="he-IL" dirty="0"/>
              <a:t>ניתן לראות שהתוצאות בקו המקווקו עומדות בקנה אחד עם התוצאות מהטבלה עבור </a:t>
            </a:r>
            <a:r>
              <a:rPr lang="he-IL" dirty="0" err="1"/>
              <a:t>הרובסטיות</a:t>
            </a:r>
            <a:r>
              <a:rPr lang="he-IL" dirty="0"/>
              <a:t> של המודל, וככל שאפסילון גדל, כך </a:t>
            </a:r>
            <a:r>
              <a:rPr lang="he-IL" dirty="0" err="1"/>
              <a:t>הפרטובציות</a:t>
            </a:r>
            <a:r>
              <a:rPr lang="he-IL" dirty="0"/>
              <a:t> משפיעות יותר על המודל ואז הדיוק שלו יורד.</a:t>
            </a:r>
            <a:endParaRPr lang="en-US" dirty="0"/>
          </a:p>
          <a:p>
            <a:endParaRPr lang="en-US" dirty="0"/>
          </a:p>
          <a:p>
            <a:r>
              <a:rPr lang="he-IL" dirty="0"/>
              <a:t>במקרה של נורמה 2, נשים לב שצריך ערכים הרבה יותר גדולים של אפסילון ע"מ להוריד את הדיוק של המודל. בנוסף, נשים לב שהמודל אומן על נורמת אינסוף, הוא עדיין מציג </a:t>
            </a:r>
            <a:r>
              <a:rPr lang="he-IL" dirty="0" err="1"/>
              <a:t>רובסטיות</a:t>
            </a:r>
            <a:r>
              <a:rPr lang="he-IL" dirty="0"/>
              <a:t> עבור נורמת 2 כתלות בגודל אפסילון.</a:t>
            </a:r>
            <a:endParaRPr lang="en-US" dirty="0"/>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In the case of `2-bounded PGD we take steps in the gradient direction (not the sign of it) and normalize the steps to be of fixed norm to facilitate step size tuning. For all PGD attacks, we use 100 steps and set the step size to be 2.5 · ε/100 to ensure that we can reach the boundary of the ε-ball from any starting point within it (and still allow for movement on the boundary).</a:t>
            </a:r>
          </a:p>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23</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98618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dirty="0"/>
                  <a:t>ניסוי נוסף שביצעו במחקר היה לבדוק איך גודל הרשת (מספר הפרמטרים) משפיע על </a:t>
                </a:r>
                <a:r>
                  <a:rPr lang="he-IL" dirty="0" err="1"/>
                  <a:t>הרובסטיות</a:t>
                </a:r>
                <a:r>
                  <a:rPr lang="he-IL" dirty="0"/>
                  <a:t>. כאן יש דוגמת צעצוע</a:t>
                </a:r>
                <a:r>
                  <a:rPr lang="en-US" dirty="0"/>
                  <a:t> </a:t>
                </a:r>
                <a:r>
                  <a:rPr lang="he-IL" dirty="0"/>
                  <a:t>עבור מפריד לינארי. מצד שמאל רואים שהמפריד הלינארי יכול להפריד בצורה מושלמת את שתי המחלקות. באמצע רואים שהמפריד טועה עבור דוגמאות </a:t>
                </a:r>
                <a:r>
                  <a:rPr lang="he-IL" dirty="0" err="1"/>
                  <a:t>רובסטיות</a:t>
                </a:r>
                <a:r>
                  <a:rPr lang="he-IL" dirty="0"/>
                  <a:t> (כי יש לנו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𝑏𝑎𝑙𝑙</m:t>
                    </m:r>
                  </m:oMath>
                </a14:m>
                <a:r>
                  <a:rPr lang="he-IL" dirty="0"/>
                  <a:t> סביב</a:t>
                </a:r>
                <a:r>
                  <a:rPr lang="he-IL" baseline="0" dirty="0"/>
                  <a:t> כל דוגמה). מצד ימין רואים שהמפריד המורכב יותר (פולינומי) באדום מצליח להפריד שוב באופן מושלם. כלומר, לימוד </a:t>
                </a:r>
                <a:r>
                  <a:rPr lang="he-IL" baseline="0" dirty="0" err="1"/>
                  <a:t>רובסטי</a:t>
                </a:r>
                <a:r>
                  <a:rPr lang="he-IL" baseline="0" dirty="0"/>
                  <a:t> בעצם דורש רשתות מורכבות יותר עם יותר פרמטרים.</a:t>
                </a:r>
              </a:p>
              <a:p>
                <a:pPr algn="r" rtl="1"/>
                <a:endParaRPr lang="he-IL" baseline="0" dirty="0"/>
              </a:p>
              <a:p>
                <a:pPr algn="r" rtl="1"/>
                <a:r>
                  <a:rPr lang="he-IL" baseline="0" dirty="0"/>
                  <a:t>מצד שני, </a:t>
                </a:r>
                <a:endParaRPr lang="en-US" dirty="0"/>
              </a:p>
            </p:txBody>
          </p:sp>
        </mc:Choice>
        <mc:Fallback xmlns="">
          <p:sp>
            <p:nvSpPr>
              <p:cNvPr id="3" name="Notes Placeholder 2"/>
              <p:cNvSpPr>
                <a:spLocks noGrp="1"/>
              </p:cNvSpPr>
              <p:nvPr>
                <p:ph type="body" idx="1"/>
              </p:nvPr>
            </p:nvSpPr>
            <p:spPr/>
            <p:txBody>
              <a:bodyPr/>
              <a:lstStyle/>
              <a:p>
                <a:pPr algn="r" rtl="1"/>
                <a:r>
                  <a:rPr lang="he-IL" dirty="0"/>
                  <a:t>ניסוי נוסף שביצעו במחקר היה לבדוק איך גודל הרשת (מספר הפרמטרים) משפיע על </a:t>
                </a:r>
                <a:r>
                  <a:rPr lang="he-IL" dirty="0" err="1"/>
                  <a:t>הרובסטיות</a:t>
                </a:r>
                <a:r>
                  <a:rPr lang="he-IL" dirty="0"/>
                  <a:t>. כאן יש דוגמת צעצוע</a:t>
                </a:r>
                <a:r>
                  <a:rPr lang="en-US" dirty="0"/>
                  <a:t> </a:t>
                </a:r>
                <a:r>
                  <a:rPr lang="he-IL" dirty="0"/>
                  <a:t>עבור מפריד לינארי. מצד שמאל רואים שהמפריד הלינארי יכול להפריד בצורה מושלמת את שתי המחלקות. באמצע רואים שהמפריד טועה עבור דוגמאות </a:t>
                </a:r>
                <a:r>
                  <a:rPr lang="he-IL" dirty="0" err="1"/>
                  <a:t>רובסטיות</a:t>
                </a:r>
                <a:r>
                  <a:rPr lang="he-IL" dirty="0"/>
                  <a:t> (כי יש לנו </a:t>
                </a:r>
                <a:r>
                  <a:rPr lang="en-US" b="0" i="0">
                    <a:latin typeface="Cambria Math" panose="02040503050406030204" pitchFamily="18" charset="0"/>
                  </a:rPr>
                  <a:t>𝜖−𝑏𝑎𝑙𝑙</a:t>
                </a:r>
                <a:r>
                  <a:rPr lang="he-IL" dirty="0"/>
                  <a:t> סביב</a:t>
                </a:r>
                <a:r>
                  <a:rPr lang="he-IL" baseline="0" dirty="0"/>
                  <a:t> כל דוגמה). מצד ימין רואים שהמפריד המורכב יותר (פולינומי) באדום מצליח להפריד שוב באופן מושלם. כלומר, לימוד </a:t>
                </a:r>
                <a:r>
                  <a:rPr lang="he-IL" baseline="0" dirty="0" err="1"/>
                  <a:t>רובסטי</a:t>
                </a:r>
                <a:r>
                  <a:rPr lang="he-IL" baseline="0" dirty="0"/>
                  <a:t> בעצם דורש רשתות מורכבות יותר עם יותר פרמטרים.</a:t>
                </a:r>
              </a:p>
              <a:p>
                <a:pPr algn="r" rtl="1"/>
                <a:endParaRPr lang="he-IL" baseline="0" dirty="0"/>
              </a:p>
              <a:p>
                <a:pPr algn="r" rtl="1"/>
                <a:r>
                  <a:rPr lang="he-IL" baseline="0" dirty="0"/>
                  <a:t>מצד שני, </a:t>
                </a:r>
                <a:endParaRPr lang="en-US" dirty="0"/>
              </a:p>
            </p:txBody>
          </p:sp>
        </mc:Fallback>
      </mc:AlternateContent>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24</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422688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כחול – תוצאות על דוגמאות נקיות. אדום – תוצאות על דוגמאות של </a:t>
            </a:r>
            <a:r>
              <a:rPr lang="en-US" dirty="0"/>
              <a:t>FGSM</a:t>
            </a:r>
            <a:r>
              <a:rPr lang="he-IL" dirty="0"/>
              <a:t> וחום -  תוצאות דוגמאות של </a:t>
            </a:r>
            <a:r>
              <a:rPr lang="en-US" dirty="0"/>
              <a:t>PGD</a:t>
            </a:r>
            <a:r>
              <a:rPr lang="he-IL" dirty="0"/>
              <a:t>.</a:t>
            </a:r>
          </a:p>
          <a:p>
            <a:pPr algn="r" rtl="1"/>
            <a:endParaRPr lang="en-US" dirty="0"/>
          </a:p>
          <a:p>
            <a:pPr algn="r" rtl="1"/>
            <a:r>
              <a:rPr lang="he-IL" dirty="0"/>
              <a:t>אפשר לראות שגם מאמנים ללא דוגמאות </a:t>
            </a:r>
            <a:r>
              <a:rPr lang="he-IL" dirty="0" err="1"/>
              <a:t>אדוורסריאליות</a:t>
            </a:r>
            <a:r>
              <a:rPr lang="he-IL" dirty="0"/>
              <a:t> כלל (</a:t>
            </a:r>
            <a:r>
              <a:rPr lang="en-US" dirty="0"/>
              <a:t>a</a:t>
            </a:r>
            <a:r>
              <a:rPr lang="he-IL" dirty="0"/>
              <a:t>), הגדלת הרשת לבדה יכולה להשיג שיפור צנוע של מספר אחוזים כנגד יריב </a:t>
            </a:r>
            <a:r>
              <a:rPr lang="en-US" dirty="0"/>
              <a:t>FGSM</a:t>
            </a:r>
            <a:r>
              <a:rPr lang="he-IL" dirty="0"/>
              <a:t>. </a:t>
            </a:r>
          </a:p>
          <a:p>
            <a:pPr algn="r" rtl="1"/>
            <a:r>
              <a:rPr lang="he-IL" dirty="0"/>
              <a:t>אפשר לראות בתמונה </a:t>
            </a:r>
            <a:r>
              <a:rPr lang="en-US" dirty="0"/>
              <a:t>(b)</a:t>
            </a:r>
            <a:r>
              <a:rPr lang="he-IL" dirty="0"/>
              <a:t> שרשת שאומנה עם </a:t>
            </a:r>
            <a:r>
              <a:rPr lang="en-US" dirty="0"/>
              <a:t>FGSM</a:t>
            </a:r>
            <a:r>
              <a:rPr lang="he-IL" dirty="0"/>
              <a:t> לא </a:t>
            </a:r>
            <a:r>
              <a:rPr lang="he-IL" dirty="0" err="1"/>
              <a:t>רובסטית</a:t>
            </a:r>
            <a:r>
              <a:rPr lang="he-IL" dirty="0"/>
              <a:t> כנגד יריב </a:t>
            </a:r>
            <a:r>
              <a:rPr lang="en-US" dirty="0"/>
              <a:t>PGD</a:t>
            </a:r>
            <a:r>
              <a:rPr lang="he-IL" dirty="0"/>
              <a:t>.</a:t>
            </a:r>
          </a:p>
          <a:p>
            <a:pPr algn="r" rtl="1"/>
            <a:r>
              <a:rPr lang="he-IL" dirty="0"/>
              <a:t>בתמונה </a:t>
            </a:r>
            <a:r>
              <a:rPr lang="en-US" dirty="0"/>
              <a:t>c</a:t>
            </a:r>
            <a:r>
              <a:rPr lang="he-IL" dirty="0"/>
              <a:t> ניתן לראות שכאשר רשת מאמונת עם יריב </a:t>
            </a:r>
            <a:r>
              <a:rPr lang="en-US" dirty="0"/>
              <a:t>PGD</a:t>
            </a:r>
            <a:r>
              <a:rPr lang="he-IL" dirty="0"/>
              <a:t>, יש משמעות גדולה לגודל הרשת בשביל להשיג </a:t>
            </a:r>
            <a:r>
              <a:rPr lang="he-IL" dirty="0" err="1"/>
              <a:t>רובסטיות</a:t>
            </a:r>
            <a:r>
              <a:rPr lang="he-IL" dirty="0"/>
              <a:t> טובה.</a:t>
            </a:r>
          </a:p>
          <a:p>
            <a:pPr algn="r" rtl="1"/>
            <a:endParaRPr lang="he-IL" dirty="0"/>
          </a:p>
          <a:p>
            <a:pPr algn="r" rtl="1"/>
            <a:r>
              <a:rPr lang="en-US" dirty="0"/>
              <a:t>CIFAR-10</a:t>
            </a:r>
            <a:r>
              <a:rPr lang="he-IL" dirty="0"/>
              <a:t>:</a:t>
            </a:r>
          </a:p>
          <a:p>
            <a:pPr algn="r" rtl="1"/>
            <a:r>
              <a:rPr lang="he-IL" dirty="0"/>
              <a:t>כנגד יריב </a:t>
            </a:r>
            <a:r>
              <a:rPr lang="en-US" dirty="0"/>
              <a:t>PGD</a:t>
            </a:r>
            <a:r>
              <a:rPr lang="he-IL" dirty="0"/>
              <a:t>, ניתן לשפר את הדיוק אפילו באימון רגיל בכמעט 3%</a:t>
            </a:r>
            <a:r>
              <a:rPr lang="en-US" dirty="0"/>
              <a:t> </a:t>
            </a:r>
            <a:r>
              <a:rPr lang="he-IL" dirty="0"/>
              <a:t>ע"י הגדלת הרשת.</a:t>
            </a:r>
          </a:p>
          <a:p>
            <a:pPr algn="r" rtl="1"/>
            <a:r>
              <a:rPr lang="he-IL" dirty="0"/>
              <a:t>כנגד, יריב </a:t>
            </a:r>
            <a:r>
              <a:rPr lang="en-US" dirty="0"/>
              <a:t>FGSM</a:t>
            </a:r>
            <a:r>
              <a:rPr lang="he-IL" dirty="0"/>
              <a:t> ניתן לראות שרק להגדיל את הרשת יכול לשפר את הדיוק מול </a:t>
            </a:r>
            <a:r>
              <a:rPr lang="en-US" dirty="0"/>
              <a:t>FGSM</a:t>
            </a:r>
            <a:r>
              <a:rPr lang="he-IL" dirty="0"/>
              <a:t> ביותר מ-4% בכל סוג של אימון (</a:t>
            </a:r>
            <a:r>
              <a:rPr lang="en-US" dirty="0" err="1"/>
              <a:t>a,b,c</a:t>
            </a:r>
            <a:r>
              <a:rPr lang="he-IL" dirty="0"/>
              <a:t>). </a:t>
            </a:r>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25</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5168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More capacity and stronger adversaries decrease transferability</a:t>
            </a:r>
            <a:r>
              <a:rPr lang="he-IL" dirty="0"/>
              <a:t> – עבודות קודמות הראו שדוגמאות </a:t>
            </a:r>
            <a:r>
              <a:rPr lang="he-IL" dirty="0" err="1"/>
              <a:t>אדוורסריאליות</a:t>
            </a:r>
            <a:r>
              <a:rPr lang="he-IL" dirty="0"/>
              <a:t> יכולות לעבור בין מודלים ולהטעות מודלים שונים. החוקרים במאמר הזה בדקו איך גודל הרשת משפיע על מעבר דוגמאות כאלו בין מודלים. לא הראנו את הניסויים כדי לשים דגש על נקודות אחרות, אבל עוד תוצאה מעניינת שהראו בנספחים היא שמודלים גדולים מידי מונעים את ההעברה של דוגמאות </a:t>
            </a:r>
            <a:r>
              <a:rPr lang="he-IL" dirty="0" err="1"/>
              <a:t>אדוורסריאליות</a:t>
            </a:r>
            <a:r>
              <a:rPr lang="he-IL" dirty="0"/>
              <a:t> בין מודלים שונים. החוקרים לא נתנו איזושהי הצדקה לוגית להבחנה הזו.</a:t>
            </a:r>
            <a:r>
              <a:rPr lang="en-US" dirty="0"/>
              <a:t> </a:t>
            </a:r>
          </a:p>
          <a:p>
            <a:pPr algn="r" rtl="1"/>
            <a:r>
              <a:rPr lang="he-IL" dirty="0"/>
              <a:t>אותה הטענה נכונה גם עבור יריבים חזקים מאוד (</a:t>
            </a:r>
            <a:r>
              <a:rPr lang="en-US" dirty="0"/>
              <a:t>PGD</a:t>
            </a:r>
            <a:r>
              <a:rPr lang="he-IL" dirty="0"/>
              <a:t> עם מספר רב של איטרציות). אפשר לשייך את זה לסוג של </a:t>
            </a:r>
            <a:r>
              <a:rPr lang="en-US" dirty="0"/>
              <a:t>overfit</a:t>
            </a:r>
            <a:r>
              <a:rPr lang="he-IL" dirty="0"/>
              <a:t> של היריב למודל\בעיה.</a:t>
            </a:r>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26</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921161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27</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264237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1)</a:t>
            </a:r>
            <a:r>
              <a:rPr lang="en-US" sz="1000" dirty="0">
                <a:latin typeface="Calibri" panose="020F0502020204030204" pitchFamily="34" charset="0"/>
                <a:cs typeface="Calibri" panose="020F0502020204030204" pitchFamily="34" charset="0"/>
              </a:rPr>
              <a:t> Iterative FGSM with clipping and random restart</a:t>
            </a:r>
          </a:p>
          <a:p>
            <a:pPr algn="l" rtl="0"/>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28</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01729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המאמר הזה הוביל לסדרה יפה מאוד של מאמרים שניסו (וחלקם גם הצליחו) לשפר את התוצאות של </a:t>
            </a:r>
            <a:r>
              <a:rPr lang="en-US" dirty="0"/>
              <a:t>adversarial training</a:t>
            </a:r>
            <a:r>
              <a:rPr lang="he-IL" dirty="0"/>
              <a:t>. בין השיטות הבולטות ניתן למצוא מאמרים כמו </a:t>
            </a:r>
            <a:r>
              <a:rPr lang="en-US" dirty="0"/>
              <a:t>TRADES, MART</a:t>
            </a:r>
            <a:r>
              <a:rPr lang="he-IL" dirty="0"/>
              <a:t>,</a:t>
            </a:r>
            <a:r>
              <a:rPr lang="en-US" dirty="0"/>
              <a:t> </a:t>
            </a:r>
            <a:r>
              <a:rPr lang="en-US" dirty="0" err="1"/>
              <a:t>Adeversarial</a:t>
            </a:r>
            <a:r>
              <a:rPr lang="en-US" dirty="0"/>
              <a:t> logit pairing</a:t>
            </a:r>
            <a:r>
              <a:rPr lang="he-IL" dirty="0"/>
              <a:t>,</a:t>
            </a:r>
            <a:r>
              <a:rPr lang="en-US" dirty="0"/>
              <a:t>AWP</a:t>
            </a:r>
            <a:r>
              <a:rPr lang="he-IL" dirty="0"/>
              <a:t> ועוד.</a:t>
            </a:r>
          </a:p>
          <a:p>
            <a:pPr algn="r" rtl="1"/>
            <a:endParaRPr lang="en-US" dirty="0"/>
          </a:p>
          <a:p>
            <a:pPr algn="r" rtl="1"/>
            <a:r>
              <a:rPr lang="en-US" dirty="0"/>
              <a:t>TRADES</a:t>
            </a:r>
            <a:r>
              <a:rPr lang="he-IL" dirty="0"/>
              <a:t> ו-</a:t>
            </a:r>
            <a:r>
              <a:rPr lang="en-US" dirty="0"/>
              <a:t>adversarial logit pairing</a:t>
            </a:r>
            <a:r>
              <a:rPr lang="he-IL" dirty="0"/>
              <a:t> התייחסו ל-</a:t>
            </a:r>
            <a:r>
              <a:rPr lang="en-US" dirty="0"/>
              <a:t>logits</a:t>
            </a:r>
            <a:r>
              <a:rPr lang="he-IL" dirty="0"/>
              <a:t> של הרשת (שניתן לחשוב עליהם כעל הפיצ'רים ששכבות </a:t>
            </a:r>
            <a:r>
              <a:rPr lang="he-IL" dirty="0" err="1"/>
              <a:t>הקונבולוציה</a:t>
            </a:r>
            <a:r>
              <a:rPr lang="he-IL" dirty="0"/>
              <a:t> מוציאות).</a:t>
            </a:r>
          </a:p>
          <a:p>
            <a:pPr algn="r" rtl="1"/>
            <a:endParaRPr lang="he-IL" dirty="0"/>
          </a:p>
          <a:p>
            <a:pPr algn="r" rtl="1"/>
            <a:r>
              <a:rPr lang="he-IL" dirty="0"/>
              <a:t>ב-</a:t>
            </a:r>
            <a:r>
              <a:rPr lang="en-US" dirty="0"/>
              <a:t>Adversarial logit pairing</a:t>
            </a:r>
            <a:r>
              <a:rPr lang="he-IL" dirty="0"/>
              <a:t> הם הענישו על נורמת </a:t>
            </a:r>
            <a:r>
              <a:rPr lang="en-US" dirty="0"/>
              <a:t>l2</a:t>
            </a:r>
            <a:r>
              <a:rPr lang="he-IL" dirty="0"/>
              <a:t> של ההפרש בין ה</a:t>
            </a:r>
            <a:r>
              <a:rPr lang="en-US" dirty="0"/>
              <a:t>logit</a:t>
            </a:r>
            <a:r>
              <a:rPr lang="he-IL" dirty="0"/>
              <a:t> של דוגמה נקייה לדוגמה </a:t>
            </a:r>
            <a:r>
              <a:rPr lang="he-IL" dirty="0" err="1"/>
              <a:t>האדוורסריאלית</a:t>
            </a:r>
            <a:r>
              <a:rPr lang="he-IL" dirty="0"/>
              <a:t> שלה.</a:t>
            </a:r>
          </a:p>
          <a:p>
            <a:pPr algn="r" rtl="1"/>
            <a:endParaRPr lang="he-IL" dirty="0"/>
          </a:p>
          <a:p>
            <a:pPr algn="r" rtl="1"/>
            <a:r>
              <a:rPr lang="he-IL" dirty="0"/>
              <a:t>ב-</a:t>
            </a:r>
            <a:r>
              <a:rPr lang="en-US" dirty="0"/>
              <a:t>TRADES</a:t>
            </a:r>
            <a:r>
              <a:rPr lang="he-IL" dirty="0"/>
              <a:t> הם השתמשו ב-</a:t>
            </a:r>
            <a:r>
              <a:rPr lang="en-US" dirty="0"/>
              <a:t>KL</a:t>
            </a:r>
            <a:r>
              <a:rPr lang="he-IL" dirty="0"/>
              <a:t> </a:t>
            </a:r>
            <a:r>
              <a:rPr lang="en-US" dirty="0"/>
              <a:t>divergence</a:t>
            </a:r>
            <a:r>
              <a:rPr lang="he-IL" dirty="0"/>
              <a:t> שמודד מרחק בין שתי התפלגויות ע"מ להכריח את ה</a:t>
            </a:r>
            <a:r>
              <a:rPr lang="en-US" dirty="0"/>
              <a:t>logits</a:t>
            </a:r>
            <a:r>
              <a:rPr lang="he-IL" dirty="0"/>
              <a:t> להיות בעלי התפלגויות דומות בין הדוגמאות הנקיות לדוגמאות </a:t>
            </a:r>
            <a:r>
              <a:rPr lang="he-IL" dirty="0" err="1"/>
              <a:t>האדוורסריאליות</a:t>
            </a:r>
            <a:r>
              <a:rPr lang="he-IL" dirty="0"/>
              <a:t>.</a:t>
            </a:r>
            <a:endParaRPr lang="en-US" dirty="0"/>
          </a:p>
          <a:p>
            <a:pPr algn="r" rtl="1"/>
            <a:endParaRPr lang="en-US" dirty="0"/>
          </a:p>
          <a:p>
            <a:pPr algn="r" rtl="1"/>
            <a:r>
              <a:rPr lang="he-IL" dirty="0" err="1"/>
              <a:t>האינטואציה</a:t>
            </a:r>
            <a:r>
              <a:rPr lang="he-IL" dirty="0"/>
              <a:t> מאחורי השיטות הללו היא ששכבת ה-</a:t>
            </a:r>
            <a:r>
              <a:rPr lang="en-US" dirty="0"/>
              <a:t>Logits</a:t>
            </a:r>
            <a:r>
              <a:rPr lang="he-IL" dirty="0"/>
              <a:t>, הפיצ'רים של הרשת, אמורה להיות כמו שיותר </a:t>
            </a:r>
            <a:r>
              <a:rPr lang="he-IL" dirty="0" err="1"/>
              <a:t>אינווריאנטית</a:t>
            </a:r>
            <a:r>
              <a:rPr lang="he-IL" dirty="0"/>
              <a:t> לשינויים הקטנים האלו בקלט, כלומר, רק בגלל שעשינו </a:t>
            </a:r>
            <a:r>
              <a:rPr lang="he-IL" dirty="0" err="1"/>
              <a:t>פרטובציות</a:t>
            </a:r>
            <a:r>
              <a:rPr lang="he-IL" dirty="0"/>
              <a:t> קטנות לקלט, אנחנו לא רוצים לקבל פיצ'רים שונים. אנחנו רוצים שהפיצ'רים שיוצאים עבור דוגמה נקייה ועבור הדוגמה </a:t>
            </a:r>
            <a:r>
              <a:rPr lang="he-IL" dirty="0" err="1"/>
              <a:t>האדוורסריאלית</a:t>
            </a:r>
            <a:r>
              <a:rPr lang="he-IL" dirty="0"/>
              <a:t> המתאימה לה יהיו כמה שיותר דומים.</a:t>
            </a:r>
          </a:p>
          <a:p>
            <a:pPr algn="r" rtl="1"/>
            <a:endParaRPr lang="he-IL" dirty="0"/>
          </a:p>
          <a:p>
            <a:pPr algn="r" rtl="1"/>
            <a:r>
              <a:rPr lang="he-IL" dirty="0"/>
              <a:t>ב-</a:t>
            </a:r>
            <a:r>
              <a:rPr lang="en-US" dirty="0"/>
              <a:t>MART</a:t>
            </a:r>
            <a:r>
              <a:rPr lang="he-IL" dirty="0"/>
              <a:t> הם הראו שיש הבדל בין התייחסות לדוגמאות שסווגו נכון, לבין אלו שלא סווגו נכון ע"י המודל, והציעו להתייחס יותר לאלו שסווגו לא נכון.</a:t>
            </a:r>
            <a:r>
              <a:rPr lang="en-US" dirty="0"/>
              <a:t> </a:t>
            </a:r>
            <a:r>
              <a:rPr lang="he-IL" dirty="0"/>
              <a:t> כלומר, ככל שהמודל יותר טעה בסיווג, כך תן יותר משקל </a:t>
            </a:r>
            <a:r>
              <a:rPr lang="he-IL" dirty="0" err="1"/>
              <a:t>לרגולריזציה</a:t>
            </a:r>
            <a:r>
              <a:rPr lang="he-IL" dirty="0"/>
              <a:t>.</a:t>
            </a:r>
          </a:p>
          <a:p>
            <a:pPr algn="r" rtl="1"/>
            <a:endParaRPr lang="he-IL" dirty="0"/>
          </a:p>
          <a:p>
            <a:pPr algn="r" rtl="1"/>
            <a:r>
              <a:rPr lang="he-IL" dirty="0"/>
              <a:t>במאמר שיצא </a:t>
            </a:r>
            <a:r>
              <a:rPr lang="he-IL" dirty="0" err="1"/>
              <a:t>בניפס</a:t>
            </a:r>
            <a:r>
              <a:rPr lang="he-IL" dirty="0"/>
              <a:t> האחרון </a:t>
            </a:r>
            <a:r>
              <a:rPr lang="en-US" dirty="0"/>
              <a:t>AWP</a:t>
            </a:r>
            <a:r>
              <a:rPr lang="he-IL" dirty="0"/>
              <a:t> הראו שהוספת </a:t>
            </a:r>
            <a:r>
              <a:rPr lang="he-IL" dirty="0" err="1"/>
              <a:t>פרטובציות</a:t>
            </a:r>
            <a:r>
              <a:rPr lang="he-IL" dirty="0"/>
              <a:t> גם על משקולות הרשת, ולא רק על הדוגמאות, יכול לשפר משמעותית את </a:t>
            </a:r>
            <a:r>
              <a:rPr lang="he-IL" dirty="0" err="1"/>
              <a:t>הרובסטיות</a:t>
            </a:r>
            <a:r>
              <a:rPr lang="he-IL" dirty="0"/>
              <a:t> של הרשת.</a:t>
            </a:r>
          </a:p>
          <a:p>
            <a:pPr algn="r" rtl="1"/>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29</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728514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31</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24301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אותן רשתות בסוף הופכות למבצעיות במערכות </a:t>
            </a:r>
            <a:r>
              <a:rPr lang="en-US" dirty="0"/>
              <a:t>real-time</a:t>
            </a:r>
            <a:r>
              <a:rPr lang="he-IL" dirty="0"/>
              <a:t> כמו רכבים אוטונומיים, זיהוי פנים </a:t>
            </a:r>
            <a:r>
              <a:rPr lang="he-IL" dirty="0" err="1"/>
              <a:t>וכו</a:t>
            </a:r>
            <a:r>
              <a:rPr lang="he-IL" dirty="0"/>
              <a:t>'.</a:t>
            </a:r>
          </a:p>
          <a:p>
            <a:pPr algn="r" rtl="1"/>
            <a:r>
              <a:rPr lang="he-IL" dirty="0"/>
              <a:t>אבל אחרי שאמרנו כמה טוב שיש </a:t>
            </a:r>
            <a:r>
              <a:rPr lang="en-US" dirty="0"/>
              <a:t>Deep learning</a:t>
            </a:r>
            <a:r>
              <a:rPr lang="he-IL" dirty="0"/>
              <a:t>, צריך גם לומר שרשתות כאלו מאוד רגישות </a:t>
            </a:r>
            <a:r>
              <a:rPr lang="he-IL" dirty="0" err="1"/>
              <a:t>לפרטובציות</a:t>
            </a:r>
            <a:r>
              <a:rPr lang="he-IL" dirty="0"/>
              <a:t> שנוצרות בצורה ספציפית על הקלט.</a:t>
            </a:r>
          </a:p>
          <a:p>
            <a:pPr algn="r" rtl="1"/>
            <a:r>
              <a:rPr lang="he-IL" dirty="0"/>
              <a:t>הדוגמאות האלו נקראות דוגמאות </a:t>
            </a:r>
            <a:r>
              <a:rPr lang="he-IL" dirty="0" err="1"/>
              <a:t>אדוורסריאליות</a:t>
            </a:r>
            <a:r>
              <a:rPr lang="he-IL" dirty="0"/>
              <a:t>.</a:t>
            </a:r>
          </a:p>
          <a:p>
            <a:pPr algn="r" rtl="1"/>
            <a:r>
              <a:rPr lang="he-IL" dirty="0"/>
              <a:t>באופן ספציפי, ב</a:t>
            </a:r>
            <a:r>
              <a:rPr lang="en-US" dirty="0"/>
              <a:t>vision</a:t>
            </a:r>
            <a:r>
              <a:rPr lang="he-IL" dirty="0"/>
              <a:t>, שינויים מאוד קטנים לקלט, שאנשים לא יראו, גורמות למודלים שנחשבים </a:t>
            </a:r>
            <a:r>
              <a:rPr lang="en-US" dirty="0" err="1"/>
              <a:t>sota</a:t>
            </a:r>
            <a:r>
              <a:rPr lang="he-IL" dirty="0"/>
              <a:t> לטעויות קטסטרופליות.</a:t>
            </a:r>
          </a:p>
          <a:p>
            <a:pPr algn="r" rtl="1"/>
            <a:endParaRPr lang="he-IL" dirty="0"/>
          </a:p>
          <a:p>
            <a:r>
              <a:rPr lang="en-US" dirty="0"/>
              <a:t>Note – random perturbations almost don’t affect predictions.</a:t>
            </a:r>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4</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34680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dirty="0"/>
                  <a:t>כמו שאמרנו, דוגמאות </a:t>
                </a:r>
                <a:r>
                  <a:rPr lang="he-IL" dirty="0" err="1"/>
                  <a:t>אדוורסריאליות</a:t>
                </a:r>
                <a:r>
                  <a:rPr lang="he-IL" dirty="0"/>
                  <a:t> נוצרות ע"י הוספה של </a:t>
                </a:r>
                <a:r>
                  <a:rPr lang="he-IL" dirty="0" err="1"/>
                  <a:t>פרטובציות</a:t>
                </a:r>
                <a:r>
                  <a:rPr lang="he-IL" dirty="0"/>
                  <a:t> </a:t>
                </a:r>
                <a:r>
                  <a:rPr lang="he-IL" dirty="0" err="1"/>
                  <a:t>אדוורסריאליות</a:t>
                </a:r>
                <a:r>
                  <a:rPr lang="he-IL" dirty="0"/>
                  <a:t> לקלט (למשל תמונה). </a:t>
                </a:r>
              </a:p>
              <a:p>
                <a:pPr algn="r" rtl="1"/>
                <a:r>
                  <a:rPr lang="he-IL" dirty="0"/>
                  <a:t>את </a:t>
                </a:r>
                <a:r>
                  <a:rPr lang="he-IL" dirty="0" err="1"/>
                  <a:t>הפרטורבציות</a:t>
                </a:r>
                <a:r>
                  <a:rPr lang="he-IL" dirty="0"/>
                  <a:t> הללו ניתן למצוא בעצם ע"י ניסיון למקסם את הלוס על </a:t>
                </a:r>
                <a:r>
                  <a:rPr lang="he-IL" dirty="0" err="1"/>
                  <a:t>דוגמה+פרטובציה</a:t>
                </a:r>
                <a:r>
                  <a:rPr lang="he-IL" dirty="0"/>
                  <a:t> ביחס לתגית האמיתית שלה.</a:t>
                </a:r>
              </a:p>
              <a:p>
                <a:pPr algn="r" rtl="1"/>
                <a:r>
                  <a:rPr lang="he-IL" dirty="0"/>
                  <a:t>כאשר מרחב </a:t>
                </a:r>
                <a:r>
                  <a:rPr lang="he-IL" dirty="0" err="1"/>
                  <a:t>הפרטובציות</a:t>
                </a:r>
                <a:r>
                  <a:rPr lang="he-IL" dirty="0"/>
                  <a:t> חסום, למשל ע"י נורמת האינסוף עבור אפסילון מסוים.</a:t>
                </a:r>
              </a:p>
              <a:p>
                <a:pPr algn="r" rtl="1"/>
                <a:r>
                  <a:rPr lang="he-IL" dirty="0"/>
                  <a:t>חשוב לציין שבאופן כללי זאת בעיה שהיא </a:t>
                </a:r>
                <a:r>
                  <a:rPr lang="en-US" dirty="0"/>
                  <a:t>NP</a:t>
                </a:r>
                <a:r>
                  <a:rPr lang="he-IL" dirty="0"/>
                  <a:t> קשה.</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i="0">
                    <a:latin typeface="Cambria Math" panose="02040503050406030204" pitchFamily="18" charset="0"/>
                    <a:cs typeface="Calibri" panose="020F0502020204030204" pitchFamily="34" charset="0"/>
                  </a:rPr>
                  <a:t>𝑆</a:t>
                </a:r>
                <a:r>
                  <a:rPr lang="en-US" sz="1000" dirty="0">
                    <a:latin typeface="Calibri" panose="020F0502020204030204" pitchFamily="34" charset="0"/>
                    <a:cs typeface="Calibri" panose="020F0502020204030204" pitchFamily="34" charset="0"/>
                  </a:rPr>
                  <a:t> can be for example the </a:t>
                </a:r>
                <a:r>
                  <a:rPr lang="en-US" sz="1000" i="0">
                    <a:latin typeface="Cambria Math" panose="02040503050406030204" pitchFamily="18" charset="0"/>
                    <a:cs typeface="Calibri" panose="020F0502020204030204" pitchFamily="34" charset="0"/>
                  </a:rPr>
                  <a:t>ℓ_∞</a:t>
                </a:r>
                <a:r>
                  <a:rPr lang="en-US" sz="1000" dirty="0">
                    <a:latin typeface="Calibri" panose="020F0502020204030204" pitchFamily="34" charset="0"/>
                    <a:cs typeface="Calibri" panose="020F0502020204030204" pitchFamily="34" charset="0"/>
                  </a:rPr>
                  <a:t> norm such that </a:t>
                </a:r>
                <a:r>
                  <a:rPr lang="en-US" sz="1000" i="0">
                    <a:latin typeface="Cambria Math" panose="02040503050406030204" pitchFamily="18" charset="0"/>
                    <a:cs typeface="Calibri" panose="020F0502020204030204" pitchFamily="34" charset="0"/>
                  </a:rPr>
                  <a:t>‖𝛿‖_∞&lt;𝜖</a:t>
                </a:r>
                <a:r>
                  <a:rPr lang="en-US" sz="1000" dirty="0">
                    <a:latin typeface="Calibri" panose="020F0502020204030204" pitchFamily="34" charset="0"/>
                    <a:cs typeface="Calibri" panose="020F0502020204030204" pitchFamily="34" charset="0"/>
                  </a:rPr>
                  <a:t> </a:t>
                </a:r>
              </a:p>
              <a:p>
                <a:endParaRPr lang="en-US" dirty="0"/>
              </a:p>
            </p:txBody>
          </p:sp>
        </mc:Fallback>
      </mc:AlternateContent>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5</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39082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dirty="0"/>
                  <a:t>אז איך בכל זאת ניתן לפתור אותה? נשתמש ב</a:t>
                </a:r>
                <a:r>
                  <a:rPr lang="en-US" dirty="0"/>
                  <a:t>gradient ascent</a:t>
                </a:r>
                <a:r>
                  <a:rPr lang="he-IL" dirty="0"/>
                  <a:t>, כלומר ניתן צעד בכיוון של </a:t>
                </a:r>
                <a:r>
                  <a:rPr lang="he-IL" dirty="0" err="1"/>
                  <a:t>הגרדיאנט</a:t>
                </a:r>
                <a:r>
                  <a:rPr lang="he-IL" dirty="0"/>
                  <a:t>, כלומר הכיוון שממקסם את הלוס.</a:t>
                </a:r>
              </a:p>
              <a:p>
                <a:pPr algn="r" rtl="1"/>
                <a:r>
                  <a:rPr lang="he-IL" dirty="0"/>
                  <a:t>ניתן את הסימן של הצעד ונכפיל אותו באפסילון שהוא בעצם גודל הצעד שלנו. </a:t>
                </a:r>
              </a:p>
              <a:p>
                <a:pPr algn="r" rtl="1"/>
                <a:r>
                  <a:rPr lang="he-IL" dirty="0"/>
                  <a:t>השיטה הזו היא בין השיטות הראשונות ליצירת דוגמאות </a:t>
                </a:r>
                <a:r>
                  <a:rPr lang="he-IL" dirty="0" err="1"/>
                  <a:t>אדוורסריאליות</a:t>
                </a:r>
                <a:r>
                  <a:rPr lang="he-IL" dirty="0"/>
                  <a:t> (למעשה קדמה לה רק שיטה אחת שעשתה חיפוש לינארי על המרחב). היא נקראת </a:t>
                </a:r>
                <a:r>
                  <a:rPr lang="en-US" dirty="0"/>
                  <a:t>FGSM</a:t>
                </a:r>
                <a:r>
                  <a:rPr lang="he-IL" dirty="0"/>
                  <a:t>.</a:t>
                </a:r>
              </a:p>
              <a:p>
                <a:pPr algn="r" rtl="1"/>
                <a:endParaRPr lang="he-IL" dirty="0"/>
              </a:p>
              <a:p>
                <a:pPr algn="r" rtl="1"/>
                <a:r>
                  <a:rPr lang="he-IL" dirty="0"/>
                  <a:t>יש הרבה שיטות נוספות כמו:</a:t>
                </a:r>
                <a:endParaRPr lang="en-US" dirty="0"/>
              </a:p>
              <a:p>
                <a:pPr algn="r" rtl="1"/>
                <a:r>
                  <a:rPr lang="en-US" dirty="0"/>
                  <a:t>BIM</a:t>
                </a:r>
                <a:r>
                  <a:rPr lang="he-IL" dirty="0"/>
                  <a:t> – </a:t>
                </a:r>
                <a:r>
                  <a:rPr lang="en-US" dirty="0"/>
                  <a:t>Basic Iterative method</a:t>
                </a:r>
                <a:r>
                  <a:rPr lang="he-IL" dirty="0"/>
                  <a:t> שעושה צעדים קטנים בכל פעם </a:t>
                </a:r>
                <a:r>
                  <a:rPr lang="he-IL" dirty="0" err="1"/>
                  <a:t>באיטרציה</a:t>
                </a:r>
                <a:r>
                  <a:rPr lang="he-IL" dirty="0"/>
                  <a:t>.</a:t>
                </a:r>
              </a:p>
              <a:p>
                <a:pPr algn="r" rtl="1"/>
                <a:r>
                  <a:rPr lang="en-US" dirty="0" err="1"/>
                  <a:t>DeepFool</a:t>
                </a:r>
                <a:r>
                  <a:rPr lang="he-IL" dirty="0"/>
                  <a:t> – שמשתמש בחיפוש על </a:t>
                </a:r>
                <a:r>
                  <a:rPr lang="en-US" dirty="0"/>
                  <a:t>L2 norm formulation</a:t>
                </a:r>
                <a:r>
                  <a:rPr lang="he-IL" dirty="0"/>
                  <a:t>: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𝑧</m:t>
                        </m:r>
                      </m:sub>
                    </m:sSub>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𝑠𝑢𝑏𝑗𝑒𝑐𝑡</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he-IL" dirty="0"/>
                  <a:t> יש פה הנחה</a:t>
                </a:r>
                <a:r>
                  <a:rPr lang="he-IL" baseline="0" dirty="0"/>
                  <a:t> מקלה של ליניאריות.</a:t>
                </a:r>
              </a:p>
              <a:p>
                <a:pPr algn="r" rtl="1"/>
                <a:r>
                  <a:rPr lang="en-US" baseline="0" dirty="0"/>
                  <a:t>JSMA (Jacobian Saliency Map Approach)</a:t>
                </a:r>
                <a:r>
                  <a:rPr lang="he-IL" baseline="0" dirty="0"/>
                  <a:t> – התקפה עבור </a:t>
                </a:r>
                <a:r>
                  <a:rPr lang="he-IL" baseline="0" dirty="0" err="1"/>
                  <a:t>לייבל</a:t>
                </a:r>
                <a:r>
                  <a:rPr lang="he-IL" baseline="0" dirty="0"/>
                  <a:t> ספציפי. משנים רק פיקסלים בתמונה שיש להם השפעה חזקה על </a:t>
                </a:r>
                <a:r>
                  <a:rPr lang="he-IL" baseline="0" dirty="0" err="1"/>
                  <a:t>הלייבל</a:t>
                </a:r>
                <a:r>
                  <a:rPr lang="he-IL" baseline="0" dirty="0"/>
                  <a:t>.</a:t>
                </a:r>
                <a:r>
                  <a:rPr lang="en-US" baseline="0" dirty="0"/>
                  <a:t> </a:t>
                </a:r>
                <a:r>
                  <a:rPr lang="he-IL" baseline="0" dirty="0"/>
                  <a:t>פיקסלים שיגדילו את הסיכוי של הקלט להיות מתויג </a:t>
                </a:r>
                <a:r>
                  <a:rPr lang="he-IL" baseline="0" dirty="0" err="1"/>
                  <a:t>בלייבל</a:t>
                </a:r>
                <a:r>
                  <a:rPr lang="he-IL" baseline="0" dirty="0"/>
                  <a:t> שאנחנו רוצים, הם אלו שישתנו הרבה.</a:t>
                </a:r>
                <a:endParaRPr lang="en-US" dirty="0"/>
              </a:p>
              <a:p>
                <a:pPr algn="r" rtl="1"/>
                <a:r>
                  <a:rPr lang="en-US" dirty="0"/>
                  <a:t>CW-attacks</a:t>
                </a:r>
                <a:r>
                  <a:rPr lang="he-IL" dirty="0"/>
                  <a:t> – </a:t>
                </a:r>
                <a:r>
                  <a:rPr lang="en-US" dirty="0"/>
                  <a:t> </a:t>
                </a:r>
                <a:r>
                  <a:rPr lang="he-IL" dirty="0"/>
                  <a:t>ממזערים את הביטוי הבא</a:t>
                </a:r>
                <a:endParaRPr lang="en-US" dirty="0"/>
              </a:p>
              <a:p>
                <a:pPr algn="r" rtl="1"/>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𝜏</m:t>
                                      </m:r>
                                    </m:e>
                                  </m:d>
                                </m:e>
                                <m:sup>
                                  <m:r>
                                    <a:rPr lang="en-US" b="0" i="1" smtClean="0">
                                      <a:latin typeface="Cambria Math" panose="02040503050406030204" pitchFamily="18" charset="0"/>
                                    </a:rPr>
                                    <m:t>+</m:t>
                                  </m:r>
                                </m:sup>
                              </m:sSup>
                            </m:e>
                          </m:d>
                        </m:e>
                      </m:func>
                    </m:oMath>
                  </m:oMathPara>
                </a14:m>
                <a:endParaRPr lang="en-US" b="0" dirty="0"/>
              </a:p>
              <a:p>
                <a:pPr algn="r" rtl="1"/>
                <a:endParaRPr lang="he-IL" dirty="0"/>
              </a:p>
              <a:p>
                <a:pPr algn="r" rtl="1"/>
                <a:r>
                  <a:rPr lang="en-US" dirty="0"/>
                  <a:t>The CW∞ attack recognizes the fact that L∞ norm is hard to optimize and only the maximum term is penalized. Thus, it revises the objective into limiting perturbations to be less than a threshold τ (initially 1, decreasing in each iteration). The optimization reduces τ iteratively until no solution can be found. Consequently, the resulting solution has all the perturbations smaller than the specified τ</a:t>
                </a:r>
              </a:p>
            </p:txBody>
          </p:sp>
        </mc:Choice>
        <mc:Fallback xmlns="">
          <p:sp>
            <p:nvSpPr>
              <p:cNvPr id="3" name="Notes Placeholder 2"/>
              <p:cNvSpPr>
                <a:spLocks noGrp="1"/>
              </p:cNvSpPr>
              <p:nvPr>
                <p:ph type="body" idx="1"/>
              </p:nvPr>
            </p:nvSpPr>
            <p:spPr/>
            <p:txBody>
              <a:bodyPr/>
              <a:lstStyle/>
              <a:p>
                <a:pPr algn="r" rtl="1"/>
                <a:r>
                  <a:rPr lang="he-IL" dirty="0"/>
                  <a:t>יש הרבה שיטות נוספות כמו:</a:t>
                </a:r>
                <a:endParaRPr lang="en-US" dirty="0"/>
              </a:p>
              <a:p>
                <a:pPr algn="r" rtl="1"/>
                <a:r>
                  <a:rPr lang="en-US" dirty="0"/>
                  <a:t>BIM</a:t>
                </a:r>
                <a:r>
                  <a:rPr lang="he-IL" dirty="0"/>
                  <a:t> – </a:t>
                </a:r>
                <a:r>
                  <a:rPr lang="en-US" dirty="0"/>
                  <a:t>Basic Iterative method</a:t>
                </a:r>
                <a:r>
                  <a:rPr lang="he-IL" dirty="0"/>
                  <a:t> שעושה צעדים קטנים בכל פעם </a:t>
                </a:r>
                <a:r>
                  <a:rPr lang="he-IL" dirty="0" err="1"/>
                  <a:t>באיטרציה</a:t>
                </a:r>
                <a:r>
                  <a:rPr lang="he-IL" dirty="0"/>
                  <a:t>.</a:t>
                </a:r>
              </a:p>
              <a:p>
                <a:pPr algn="r" rtl="1"/>
                <a:r>
                  <a:rPr lang="en-US" dirty="0" err="1"/>
                  <a:t>DeepFool</a:t>
                </a:r>
                <a:r>
                  <a:rPr lang="he-IL" dirty="0"/>
                  <a:t> – שמשתמש בחיפוש על </a:t>
                </a:r>
                <a:r>
                  <a:rPr lang="en-US" dirty="0"/>
                  <a:t>L2 norm formulation</a:t>
                </a:r>
                <a:r>
                  <a:rPr lang="he-IL" dirty="0"/>
                  <a:t>: </a:t>
                </a:r>
                <a:r>
                  <a:rPr lang="en-US" b="0" i="0">
                    <a:latin typeface="Cambria Math" panose="02040503050406030204" pitchFamily="18" charset="0"/>
                  </a:rPr>
                  <a:t>𝛿≔𝑎𝑟𝑔𝑚𝑖𝑛_𝑧 ‖𝑧‖_2, 𝑠𝑢𝑏𝑗𝑒𝑐𝑡 𝑡𝑜 𝑔(𝑥+𝑧)≠𝑔(𝑥)</a:t>
                </a:r>
                <a:r>
                  <a:rPr lang="he-IL" dirty="0"/>
                  <a:t> יש פה הנחה</a:t>
                </a:r>
                <a:r>
                  <a:rPr lang="he-IL" baseline="0" dirty="0"/>
                  <a:t> מקלה של ליניאריות.</a:t>
                </a:r>
              </a:p>
              <a:p>
                <a:pPr algn="r" rtl="1"/>
                <a:r>
                  <a:rPr lang="en-US" baseline="0" dirty="0"/>
                  <a:t>JSMA (Jacobian Saliency Map Approach)</a:t>
                </a:r>
                <a:r>
                  <a:rPr lang="he-IL" baseline="0" dirty="0"/>
                  <a:t> – התקפה עבור </a:t>
                </a:r>
                <a:r>
                  <a:rPr lang="he-IL" baseline="0" dirty="0" err="1"/>
                  <a:t>לייבל</a:t>
                </a:r>
                <a:r>
                  <a:rPr lang="he-IL" baseline="0" dirty="0"/>
                  <a:t> ספציפי. משנים רק פיקסלים בתמונה שיש להם השפעה חזקה על </a:t>
                </a:r>
                <a:r>
                  <a:rPr lang="he-IL" baseline="0" dirty="0" err="1"/>
                  <a:t>הלייבל</a:t>
                </a:r>
                <a:r>
                  <a:rPr lang="he-IL" baseline="0" dirty="0"/>
                  <a:t>.</a:t>
                </a:r>
                <a:r>
                  <a:rPr lang="en-US" baseline="0" dirty="0"/>
                  <a:t> </a:t>
                </a:r>
                <a:r>
                  <a:rPr lang="he-IL" baseline="0" dirty="0"/>
                  <a:t>פיקסלים שיגדילו את הסיכוי של הקלט להיות מתויג </a:t>
                </a:r>
                <a:r>
                  <a:rPr lang="he-IL" baseline="0" dirty="0" err="1"/>
                  <a:t>בלייבל</a:t>
                </a:r>
                <a:r>
                  <a:rPr lang="he-IL" baseline="0" dirty="0"/>
                  <a:t> שאנחנו רוצים, הם אלו שישתנו הרבה.</a:t>
                </a:r>
                <a:endParaRPr lang="en-US" dirty="0"/>
              </a:p>
              <a:p>
                <a:pPr algn="r" rtl="1"/>
                <a:r>
                  <a:rPr lang="en-US" dirty="0"/>
                  <a:t>CW-attacks</a:t>
                </a:r>
                <a:r>
                  <a:rPr lang="he-IL" dirty="0"/>
                  <a:t> – </a:t>
                </a:r>
              </a:p>
              <a:p>
                <a:pPr algn="r" rtl="1"/>
                <a:r>
                  <a:rPr lang="en-US" dirty="0"/>
                  <a:t>The CW∞ attack recognizes the fact that L∞ norm is hard to optimize and only the maximum term is penalized. Thus, it revises the objective into limiting perturbations to be less than a threshold τ (initially 1, decreasing in each iteration). The optimization reduces τ iteratively until no solution can be found. Consequently, the resulting solution has all the perturbations smaller than the specified τ</a:t>
                </a:r>
              </a:p>
            </p:txBody>
          </p:sp>
        </mc:Fallback>
      </mc:AlternateContent>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6</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118137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7</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99413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https://arxiv.org/pdf/1607.02533.pdf?source=post_page---------------------------</a:t>
            </a: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ADVERSARIAL EXAMPLES IN THE PHYSICAL WORLD </a:t>
            </a:r>
          </a:p>
          <a:p>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8</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70532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9</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305312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כמו שאמרנו, בסופו של דבר אותן רשתות עמוקות נפרסות במערכות </a:t>
            </a:r>
            <a:r>
              <a:rPr lang="en-US" dirty="0"/>
              <a:t>real time </a:t>
            </a:r>
            <a:r>
              <a:rPr lang="he-IL" dirty="0"/>
              <a:t> קריטיות כמו רכבים אוטונומיים, מערכות ניתוח רפואי, מערכות לזיהוי פנים ועוד.</a:t>
            </a:r>
          </a:p>
          <a:p>
            <a:pPr algn="r" rtl="1"/>
            <a:r>
              <a:rPr lang="he-IL" dirty="0"/>
              <a:t>אבל אותן דוגמאות </a:t>
            </a:r>
            <a:r>
              <a:rPr lang="he-IL" dirty="0" err="1"/>
              <a:t>אדוורסריאליות</a:t>
            </a:r>
            <a:r>
              <a:rPr lang="he-IL" dirty="0"/>
              <a:t> מהוות סיכון ממשי לאותם מודלים.</a:t>
            </a:r>
          </a:p>
          <a:p>
            <a:r>
              <a:rPr lang="en-US" dirty="0"/>
              <a:t>https://arxiv.org/pdf/1802.06430.pdf</a:t>
            </a:r>
          </a:p>
          <a:p>
            <a:r>
              <a:rPr lang="en-US" dirty="0"/>
              <a:t>DARTS: Deceiving Autonomous Cars with Toxic Signs </a:t>
            </a:r>
          </a:p>
          <a:p>
            <a:endParaRPr lang="en-US" dirty="0"/>
          </a:p>
          <a:p>
            <a:r>
              <a:rPr lang="en-US" dirty="0"/>
              <a:t>Understanding Adversarial Attacks on Deep Learning Based Medical Image Analysis Systems</a:t>
            </a:r>
          </a:p>
          <a:p>
            <a:r>
              <a:rPr lang="en-US" dirty="0"/>
              <a:t>https://arxiv.org/pdf/1907.10456.pdf</a:t>
            </a:r>
          </a:p>
        </p:txBody>
      </p:sp>
      <p:sp>
        <p:nvSpPr>
          <p:cNvPr id="4" name="Date Placeholder 3"/>
          <p:cNvSpPr>
            <a:spLocks noGrp="1"/>
          </p:cNvSpPr>
          <p:nvPr>
            <p:ph type="dt" idx="1"/>
          </p:nvPr>
        </p:nvSpPr>
        <p:spPr/>
        <p:txBody>
          <a:bodyPr/>
          <a:lstStyle/>
          <a:p>
            <a:pPr>
              <a:defRPr/>
            </a:pPr>
            <a:fld id="{4263D398-6D41-42F7-BE56-02DF11F0618B}" type="datetime1">
              <a:rPr lang="en-US" smtClean="0"/>
              <a:t>6/5/21</a:t>
            </a:fld>
            <a:endParaRPr lang="en-US" dirty="0"/>
          </a:p>
        </p:txBody>
      </p:sp>
      <p:sp>
        <p:nvSpPr>
          <p:cNvPr id="5" name="Slide Number Placeholder 4"/>
          <p:cNvSpPr>
            <a:spLocks noGrp="1"/>
          </p:cNvSpPr>
          <p:nvPr>
            <p:ph type="sldNum" sz="quarter" idx="5"/>
          </p:nvPr>
        </p:nvSpPr>
        <p:spPr/>
        <p:txBody>
          <a:bodyPr/>
          <a:lstStyle/>
          <a:p>
            <a:pPr lvl="1">
              <a:defRPr/>
            </a:pPr>
            <a:r>
              <a:rPr lang="en-US"/>
              <a:t>	</a:t>
            </a:r>
            <a:fld id="{DD817518-FB06-4843-9B46-F72D174830EE}" type="slidenum">
              <a:rPr lang="en-US" smtClean="0"/>
              <a:pPr lvl="1">
                <a:defRPr/>
              </a:pPr>
              <a:t>10</a:t>
            </a:fld>
            <a:r>
              <a:rPr lang="en-US"/>
              <a:t>	IBM SECURITY</a:t>
            </a:r>
            <a:endParaRPr lang="en-US" dirty="0"/>
          </a:p>
        </p:txBody>
      </p:sp>
      <p:sp>
        <p:nvSpPr>
          <p:cNvPr id="6" name="Header Placeholder 5"/>
          <p:cNvSpPr>
            <a:spLocks noGrp="1"/>
          </p:cNvSpPr>
          <p:nvPr>
            <p:ph type="hdr" sz="quarter"/>
          </p:nvPr>
        </p:nvSpPr>
        <p:spPr/>
        <p:txBody>
          <a:bodyPr/>
          <a:lstStyle/>
          <a:p>
            <a:endParaRPr lang="en-US" dirty="0"/>
          </a:p>
        </p:txBody>
      </p:sp>
    </p:spTree>
    <p:extLst>
      <p:ext uri="{BB962C8B-B14F-4D97-AF65-F5344CB8AC3E}">
        <p14:creationId xmlns:p14="http://schemas.microsoft.com/office/powerpoint/2010/main" val="725084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hyperlink" Target="https://www.youtube.com/ibmsecurity" TargetMode="External"/><Relationship Id="rId3" Type="http://schemas.openxmlformats.org/officeDocument/2006/relationships/hyperlink" Target="https://www.ibm.com/security" TargetMode="External"/><Relationship Id="rId7" Type="http://schemas.openxmlformats.org/officeDocument/2006/relationships/hyperlink" Target="https://twitter.com/IBMSecurity?ref_src=twsrc%5egoogle|twcamp%5eserp|twgr%5eauthor" TargetMode="Externa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hyperlink" Target="https://exchange.xforce.ibmcloud.com/" TargetMode="External"/><Relationship Id="rId5" Type="http://schemas.openxmlformats.org/officeDocument/2006/relationships/hyperlink" Target="https://www.ibm.com/security/community" TargetMode="External"/><Relationship Id="rId4" Type="http://schemas.openxmlformats.org/officeDocument/2006/relationships/hyperlink" Target="https://securityintelligence.com/"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5829299" y="2578165"/>
            <a:ext cx="3312263" cy="2386777"/>
          </a:xfrm>
          <a:prstGeom prst="rect">
            <a:avLst/>
          </a:prstGeom>
        </p:spPr>
      </p:pic>
      <p:sp>
        <p:nvSpPr>
          <p:cNvPr id="2" name="Title 1"/>
          <p:cNvSpPr>
            <a:spLocks noGrp="1"/>
          </p:cNvSpPr>
          <p:nvPr>
            <p:ph type="ctrTitle"/>
          </p:nvPr>
        </p:nvSpPr>
        <p:spPr>
          <a:xfrm>
            <a:off x="433464" y="1316432"/>
            <a:ext cx="8251082" cy="1252654"/>
          </a:xfrm>
        </p:spPr>
        <p:txBody>
          <a:bodyPr lIns="0" tIns="0" rIns="0" bIns="0" anchor="b" anchorCtr="0">
            <a:noAutofit/>
          </a:bodyPr>
          <a:lstStyle>
            <a:lvl1pPr algn="l">
              <a:lnSpc>
                <a:spcPct val="90000"/>
              </a:lnSpc>
              <a:defRPr sz="4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0" y="2744144"/>
            <a:ext cx="8226482" cy="315170"/>
          </a:xfrm>
          <a:prstGeom prst="rect">
            <a:avLst/>
          </a:prstGeom>
        </p:spPr>
        <p:txBody>
          <a:bodyPr lIns="0" tIns="0" rIns="0" bIns="0" anchor="t" anchorCtr="0">
            <a:normAutofit/>
          </a:bodyPr>
          <a:lstStyle>
            <a:lvl1pPr marL="0" indent="0" algn="l">
              <a:lnSpc>
                <a:spcPct val="100000"/>
              </a:lnSpc>
              <a:spcBef>
                <a:spcPts val="0"/>
              </a:spcBef>
              <a:buNone/>
              <a:defRPr sz="1500" b="0" cap="all" baseline="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868167"/>
            <a:ext cx="7104996" cy="261412"/>
          </a:xfrm>
          <a:prstGeom prst="rect">
            <a:avLst/>
          </a:prstGeom>
        </p:spPr>
        <p:txBody>
          <a:bodyPr lIns="0" tIns="0" rIns="0" bIns="0" anchor="b" anchorCtr="0">
            <a:noAutofit/>
          </a:bodyPr>
          <a:lstStyle>
            <a:lvl1pPr marL="0" indent="0">
              <a:lnSpc>
                <a:spcPct val="100000"/>
              </a:lnSpc>
              <a:spcBef>
                <a:spcPts val="0"/>
              </a:spcBef>
              <a:buFontTx/>
              <a:buNone/>
              <a:defRPr sz="1500" b="1"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0" y="5093301"/>
            <a:ext cx="2983036" cy="182880"/>
          </a:xfrm>
          <a:prstGeom prst="rect">
            <a:avLst/>
          </a:prstGeom>
        </p:spPr>
        <p:txBody>
          <a:bodyPr wrap="none" lIns="0" tIns="0" rIns="0" bIns="0" anchor="b" anchorCtr="0">
            <a:noAutofit/>
          </a:bodyPr>
          <a:lstStyle>
            <a:lvl1pPr marL="0" indent="0" algn="l">
              <a:lnSpc>
                <a:spcPct val="100000"/>
              </a:lnSpc>
              <a:buFontTx/>
              <a:buNone/>
              <a:defRPr sz="1000" i="0">
                <a:solidFill>
                  <a:schemeClr val="bg1"/>
                </a:solidFill>
              </a:defRPr>
            </a:lvl1pPr>
            <a:lvl2pPr marL="176212" indent="0" algn="r">
              <a:buFontTx/>
              <a:buNone/>
              <a:defRPr sz="1400" i="1"/>
            </a:lvl2pPr>
            <a:lvl3pPr marL="384175" indent="0" algn="r">
              <a:buFontTx/>
              <a:buNone/>
              <a:defRPr sz="1400" i="1"/>
            </a:lvl3pPr>
            <a:lvl4pPr marL="522288" indent="0" algn="r">
              <a:buFontTx/>
              <a:buNone/>
              <a:defRPr sz="1400" i="1"/>
            </a:lvl4pPr>
            <a:lvl5pPr marL="696913" indent="0" algn="r">
              <a:buFontTx/>
              <a:buNone/>
              <a:defRPr sz="140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4144789"/>
            <a:ext cx="7104996" cy="223312"/>
          </a:xfrm>
          <a:prstGeom prst="rect">
            <a:avLst/>
          </a:prstGeom>
        </p:spPr>
        <p:txBody>
          <a:bodyPr lIns="0" tIns="0" rIns="0" bIns="0" anchor="t" anchorCtr="0">
            <a:normAutofit/>
          </a:bodyPr>
          <a:lstStyle>
            <a:lvl1pPr marL="0" marR="0" indent="0" algn="l" defTabSz="685800" rtl="0" eaLnBrk="1" fontAlgn="auto" latinLnBrk="0" hangingPunct="1">
              <a:lnSpc>
                <a:spcPct val="100000"/>
              </a:lnSpc>
              <a:spcBef>
                <a:spcPts val="0"/>
              </a:spcBef>
              <a:spcAft>
                <a:spcPts val="0"/>
              </a:spcAft>
              <a:buClr>
                <a:schemeClr val="tx2"/>
              </a:buClr>
              <a:buSzTx/>
              <a:buFontTx/>
              <a:buNone/>
              <a:tabLst/>
              <a:defRPr sz="1100" b="0"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194234" y="5093301"/>
            <a:ext cx="1137747" cy="182880"/>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685800">
              <a:spcBef>
                <a:spcPts val="600"/>
              </a:spcBef>
              <a:buClr>
                <a:schemeClr val="tx2"/>
              </a:buClr>
            </a:pPr>
            <a:r>
              <a:rPr lang="en-US"/>
              <a:t>IBM Confidential - Shared Under NDA</a:t>
            </a:r>
            <a:endParaRPr lang="en-US" dirty="0"/>
          </a:p>
        </p:txBody>
      </p:sp>
      <p:pic>
        <p:nvPicPr>
          <p:cNvPr id="10" name="Picture 9"/>
          <p:cNvPicPr>
            <a:picLocks noChangeAspect="1"/>
          </p:cNvPicPr>
          <p:nvPr/>
        </p:nvPicPr>
        <p:blipFill rotWithShape="1">
          <a:blip r:embed="rId3"/>
          <a:srcRect l="14569" t="26753" r="14569" b="26753"/>
          <a:stretch/>
        </p:blipFill>
        <p:spPr>
          <a:xfrm>
            <a:off x="457200" y="425997"/>
            <a:ext cx="1268337" cy="371860"/>
          </a:xfrm>
          <a:prstGeom prst="rect">
            <a:avLst/>
          </a:prstGeom>
        </p:spPr>
      </p:pic>
      <p:cxnSp>
        <p:nvCxnSpPr>
          <p:cNvPr id="17" name="Straight Connector 16"/>
          <p:cNvCxnSpPr/>
          <p:nvPr userDrawn="1"/>
        </p:nvCxnSpPr>
        <p:spPr>
          <a:xfrm>
            <a:off x="454570" y="3709266"/>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7898525" y="4887310"/>
            <a:ext cx="904080" cy="398082"/>
          </a:xfrm>
          <a:prstGeom prst="rect">
            <a:avLst/>
          </a:prstGeom>
          <a:noFill/>
        </p:spPr>
      </p:pic>
    </p:spTree>
    <p:extLst>
      <p:ext uri="{BB962C8B-B14F-4D97-AF65-F5344CB8AC3E}">
        <p14:creationId xmlns:p14="http://schemas.microsoft.com/office/powerpoint/2010/main" val="2605553064"/>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Data-drive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4"/>
          </p:nvPr>
        </p:nvSpPr>
        <p:spPr>
          <a:xfrm>
            <a:off x="457200" y="914400"/>
            <a:ext cx="8228653" cy="4114800"/>
          </a:xfrm>
          <a:prstGeom prst="rect">
            <a:avLst/>
          </a:prstGeom>
        </p:spPr>
        <p:txBody>
          <a:bodyPr/>
          <a:lstStyle>
            <a:lvl1pPr marL="0" indent="0" algn="ctr">
              <a:buFontTx/>
              <a:buNone/>
              <a:defRPr cap="none" baseline="0">
                <a:solidFill>
                  <a:schemeClr val="tx1"/>
                </a:solidFill>
              </a:defRPr>
            </a:lvl1pPr>
          </a:lstStyle>
          <a:p>
            <a:r>
              <a:rPr lang="en-US"/>
              <a:t>Click icon to add chart</a:t>
            </a:r>
            <a:endParaRPr lang="en-US" dirty="0"/>
          </a:p>
        </p:txBody>
      </p:sp>
      <p:sp>
        <p:nvSpPr>
          <p:cNvPr id="4" name="Footer Placeholder 3"/>
          <p:cNvSpPr>
            <a:spLocks noGrp="1"/>
          </p:cNvSpPr>
          <p:nvPr>
            <p:ph type="ftr" sz="quarter" idx="15"/>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8667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743532" y="3969964"/>
            <a:ext cx="5943277" cy="259136"/>
          </a:xfrm>
          <a:prstGeom prst="rect">
            <a:avLst/>
          </a:prstGeom>
        </p:spPr>
        <p:txBody>
          <a:bodyPr tIns="0" bIns="0"/>
          <a:lstStyle>
            <a:lvl1pPr marL="0" indent="0">
              <a:spcBef>
                <a:spcPts val="0"/>
              </a:spcBef>
              <a:buFontTx/>
              <a:buNone/>
              <a:defRPr cap="none"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title</a:t>
            </a:r>
          </a:p>
        </p:txBody>
      </p:sp>
      <p:pic>
        <p:nvPicPr>
          <p:cNvPr id="4" name="Picture 3"/>
          <p:cNvPicPr>
            <a:picLocks noChangeAspect="1"/>
          </p:cNvPicPr>
          <p:nvPr userDrawn="1"/>
        </p:nvPicPr>
        <p:blipFill rotWithShape="1">
          <a:blip r:embed="rId2"/>
          <a:srcRect l="9787" t="10247" r="9787" b="10247"/>
          <a:stretch/>
        </p:blipFill>
        <p:spPr>
          <a:xfrm>
            <a:off x="145832" y="1287780"/>
            <a:ext cx="2744607" cy="2095138"/>
          </a:xfrm>
          <a:prstGeom prst="rect">
            <a:avLst/>
          </a:prstGeom>
        </p:spPr>
      </p:pic>
      <p:sp>
        <p:nvSpPr>
          <p:cNvPr id="12" name="Title 11"/>
          <p:cNvSpPr>
            <a:spLocks noGrp="1"/>
          </p:cNvSpPr>
          <p:nvPr userDrawn="1">
            <p:ph type="title" hasCustomPrompt="1"/>
          </p:nvPr>
        </p:nvSpPr>
        <p:spPr>
          <a:xfrm>
            <a:off x="2743200" y="1375735"/>
            <a:ext cx="5943600" cy="1917383"/>
          </a:xfrm>
        </p:spPr>
        <p:txBody>
          <a:bodyPr anchor="b" anchorCtr="0">
            <a:noAutofit/>
          </a:bodyPr>
          <a:lstStyle>
            <a:lvl1pPr>
              <a:lnSpc>
                <a:spcPct val="100000"/>
              </a:lnSpc>
              <a:defRPr sz="3200">
                <a:solidFill>
                  <a:srgbClr val="1D3649"/>
                </a:solidFill>
              </a:defRPr>
            </a:lvl1pPr>
          </a:lstStyle>
          <a:p>
            <a:r>
              <a:rPr lang="en-US" dirty="0"/>
              <a:t>Click to edit quote.”</a:t>
            </a:r>
          </a:p>
        </p:txBody>
      </p:sp>
      <p:sp>
        <p:nvSpPr>
          <p:cNvPr id="5" name="Text Placeholder 4"/>
          <p:cNvSpPr>
            <a:spLocks noGrp="1"/>
          </p:cNvSpPr>
          <p:nvPr>
            <p:ph type="body" sz="quarter" idx="11" hasCustomPrompt="1"/>
          </p:nvPr>
        </p:nvSpPr>
        <p:spPr>
          <a:xfrm>
            <a:off x="2743532" y="3771899"/>
            <a:ext cx="5943277" cy="198065"/>
          </a:xfrm>
          <a:prstGeom prst="rect">
            <a:avLst/>
          </a:prstGeom>
        </p:spPr>
        <p:txBody>
          <a:bodyPr tIns="0" bIns="0" anchor="b" anchorCtr="0"/>
          <a:lstStyle>
            <a:lvl1pPr marL="0" indent="0">
              <a:spcBef>
                <a:spcPts val="0"/>
              </a:spcBef>
              <a:buFontTx/>
              <a:buNone/>
              <a:defRPr cap="all"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name</a:t>
            </a:r>
          </a:p>
        </p:txBody>
      </p:sp>
      <p:sp>
        <p:nvSpPr>
          <p:cNvPr id="2" name="Footer Placeholder 1"/>
          <p:cNvSpPr>
            <a:spLocks noGrp="1"/>
          </p:cNvSpPr>
          <p:nvPr>
            <p:ph type="ftr" sz="quarter" idx="14"/>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85497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41280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33552" y="1708251"/>
            <a:ext cx="8259134" cy="1060111"/>
          </a:xfrm>
        </p:spPr>
        <p:txBody>
          <a:bodyPr>
            <a:noAutofit/>
          </a:bodyPr>
          <a:lstStyle>
            <a:lvl1pPr>
              <a:lnSpc>
                <a:spcPct val="85000"/>
              </a:lnSpc>
              <a:defRPr sz="4400" b="1" baseline="0">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6960" y="1488338"/>
            <a:ext cx="8227585" cy="259328"/>
          </a:xfrm>
          <a:prstGeom prst="rect">
            <a:avLst/>
          </a:prstGeom>
        </p:spPr>
        <p:txBody>
          <a:bodyPr lIns="0" tIns="0" rIns="0" bIns="0" anchor="t" anchorCtr="0">
            <a:normAutofit/>
          </a:bodyPr>
          <a:lstStyle>
            <a:lvl1pPr marL="0" indent="0">
              <a:lnSpc>
                <a:spcPct val="100000"/>
              </a:lnSpc>
              <a:buFontTx/>
              <a:buNone/>
              <a:defRPr sz="1400" cap="all" baseline="0">
                <a:solidFill>
                  <a:schemeClr val="bg1"/>
                </a:solidFill>
              </a:defRPr>
            </a:lvl1pPr>
            <a:lvl2pPr marL="176212" indent="0">
              <a:buFontTx/>
              <a:buNone/>
              <a:defRPr sz="1200">
                <a:solidFill>
                  <a:schemeClr val="bg1"/>
                </a:solidFill>
              </a:defRPr>
            </a:lvl2pPr>
            <a:lvl3pPr marL="384175" indent="0">
              <a:buFontTx/>
              <a:buNone/>
              <a:defRPr sz="1200">
                <a:solidFill>
                  <a:schemeClr val="bg1"/>
                </a:solidFill>
              </a:defRPr>
            </a:lvl3pPr>
            <a:lvl4pPr marL="522288" indent="0">
              <a:buFontTx/>
              <a:buNone/>
              <a:defRPr sz="1200">
                <a:solidFill>
                  <a:schemeClr val="bg1"/>
                </a:solidFill>
              </a:defRPr>
            </a:lvl4pPr>
            <a:lvl5pPr marL="696913" indent="0">
              <a:buFontTx/>
              <a:buNone/>
              <a:defRPr sz="1200">
                <a:solidFill>
                  <a:schemeClr val="bg1"/>
                </a:solidFill>
              </a:defRPr>
            </a:lvl5pPr>
          </a:lstStyle>
          <a:p>
            <a:pPr lvl="0"/>
            <a:r>
              <a:rPr lang="en-US"/>
              <a:t>Edit Master text styles</a:t>
            </a:r>
          </a:p>
        </p:txBody>
      </p:sp>
      <p:cxnSp>
        <p:nvCxnSpPr>
          <p:cNvPr id="8" name="Straight Connector 7"/>
          <p:cNvCxnSpPr/>
          <p:nvPr userDrawn="1"/>
        </p:nvCxnSpPr>
        <p:spPr>
          <a:xfrm>
            <a:off x="454570" y="1288832"/>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a:srcRect l="63757" t="44138" b="14099"/>
          <a:stretch/>
        </p:blipFill>
        <p:spPr>
          <a:xfrm>
            <a:off x="5829299" y="2976451"/>
            <a:ext cx="3312263" cy="2386777"/>
          </a:xfrm>
          <a:prstGeom prst="rect">
            <a:avLst/>
          </a:prstGeom>
        </p:spPr>
      </p:pic>
    </p:spTree>
    <p:extLst>
      <p:ext uri="{BB962C8B-B14F-4D97-AF65-F5344CB8AC3E}">
        <p14:creationId xmlns:p14="http://schemas.microsoft.com/office/powerpoint/2010/main" val="167530247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0"/>
            <a:ext cx="9144000" cy="2922035"/>
            <a:chOff x="0" y="0"/>
            <a:chExt cx="9144000" cy="2922035"/>
          </a:xfrm>
        </p:grpSpPr>
        <p:cxnSp>
          <p:nvCxnSpPr>
            <p:cNvPr id="15" name="Straight Connector 14"/>
            <p:cNvCxnSpPr/>
            <p:nvPr userDrawn="1"/>
          </p:nvCxnSpPr>
          <p:spPr>
            <a:xfrm>
              <a:off x="454570" y="2922035"/>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0"/>
              <a:ext cx="9144000" cy="2880360"/>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p:cNvSpPr txBox="1">
            <a:spLocks/>
          </p:cNvSpPr>
          <p:nvPr userDrawn="1"/>
        </p:nvSpPr>
        <p:spPr>
          <a:xfrm>
            <a:off x="374432"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01</a:t>
            </a:r>
          </a:p>
        </p:txBody>
      </p:sp>
      <p:sp>
        <p:nvSpPr>
          <p:cNvPr id="20" name="Title 1"/>
          <p:cNvSpPr txBox="1">
            <a:spLocks/>
          </p:cNvSpPr>
          <p:nvPr userDrawn="1"/>
        </p:nvSpPr>
        <p:spPr>
          <a:xfrm>
            <a:off x="3174533"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02</a:t>
            </a:r>
          </a:p>
        </p:txBody>
      </p:sp>
      <p:sp>
        <p:nvSpPr>
          <p:cNvPr id="22" name="Title 1"/>
          <p:cNvSpPr txBox="1">
            <a:spLocks/>
          </p:cNvSpPr>
          <p:nvPr userDrawn="1"/>
        </p:nvSpPr>
        <p:spPr>
          <a:xfrm>
            <a:off x="5952692"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03</a:t>
            </a:r>
          </a:p>
        </p:txBody>
      </p:sp>
      <p:sp>
        <p:nvSpPr>
          <p:cNvPr id="37" name="Text Placeholder 36"/>
          <p:cNvSpPr>
            <a:spLocks noGrp="1"/>
          </p:cNvSpPr>
          <p:nvPr userDrawn="1">
            <p:ph type="body" sz="quarter" idx="14" hasCustomPrompt="1"/>
          </p:nvPr>
        </p:nvSpPr>
        <p:spPr>
          <a:xfrm>
            <a:off x="1006259" y="4000499"/>
            <a:ext cx="2054303"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0" name="Text Placeholder 39"/>
          <p:cNvSpPr>
            <a:spLocks noGrp="1"/>
          </p:cNvSpPr>
          <p:nvPr userDrawn="1">
            <p:ph type="body" sz="quarter" idx="15" hasCustomPrompt="1"/>
          </p:nvPr>
        </p:nvSpPr>
        <p:spPr>
          <a:xfrm>
            <a:off x="3856064" y="4000499"/>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3" name="Text Placeholder 42"/>
          <p:cNvSpPr>
            <a:spLocks noGrp="1"/>
          </p:cNvSpPr>
          <p:nvPr userDrawn="1">
            <p:ph type="body" sz="quarter" idx="16" hasCustomPrompt="1"/>
          </p:nvPr>
        </p:nvSpPr>
        <p:spPr>
          <a:xfrm>
            <a:off x="6627403" y="4000499"/>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2" name="Title 1"/>
          <p:cNvSpPr>
            <a:spLocks noGrp="1"/>
          </p:cNvSpPr>
          <p:nvPr userDrawn="1">
            <p:ph type="title" hasCustomPrompt="1"/>
          </p:nvPr>
        </p:nvSpPr>
        <p:spPr>
          <a:xfrm>
            <a:off x="433551" y="1179011"/>
            <a:ext cx="8259135" cy="916597"/>
          </a:xfrm>
        </p:spPr>
        <p:txBody>
          <a:bodyPr>
            <a:noAutofit/>
          </a:bodyPr>
          <a:lstStyle>
            <a:lvl1pPr>
              <a:lnSpc>
                <a:spcPct val="100000"/>
              </a:lnSpc>
              <a:defRPr sz="4400" b="1">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7201" y="925941"/>
            <a:ext cx="8229600" cy="265768"/>
          </a:xfrm>
          <a:prstGeom prst="rect">
            <a:avLst/>
          </a:prstGeom>
        </p:spPr>
        <p:txBody>
          <a:bodyPr vert="horz" lIns="0" tIns="36576" rIns="0" bIns="0" rtlCol="0" anchor="t" anchorCtr="0">
            <a:normAutofit/>
          </a:bodyPr>
          <a:lstStyle>
            <a:lvl1pPr marL="0" indent="0">
              <a:buFontTx/>
              <a:buNone/>
              <a:defRPr lang="en-US" sz="1400" cap="all" baseline="0" dirty="0">
                <a:solidFill>
                  <a:schemeClr val="bg1"/>
                </a:solidFill>
              </a:defRPr>
            </a:lvl1pPr>
          </a:lstStyle>
          <a:p>
            <a:pPr marL="198438" lvl="0" indent="-198438"/>
            <a:r>
              <a:rPr lang="en-US"/>
              <a:t>Edit Master text styles</a:t>
            </a:r>
          </a:p>
        </p:txBody>
      </p:sp>
    </p:spTree>
    <p:extLst>
      <p:ext uri="{BB962C8B-B14F-4D97-AF65-F5344CB8AC3E}">
        <p14:creationId xmlns:p14="http://schemas.microsoft.com/office/powerpoint/2010/main" val="341998382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454269" y="1212804"/>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764577" y="2485463"/>
            <a:ext cx="1725640" cy="138499"/>
          </a:xfrm>
          <a:prstGeom prst="rect">
            <a:avLst/>
          </a:prstGeom>
          <a:noFill/>
        </p:spPr>
        <p:txBody>
          <a:bodyPr wrap="square" lIns="0" tIns="0" rIns="0" bIns="0" rtlCol="0">
            <a:spAutoFit/>
          </a:bodyPr>
          <a:lstStyle/>
          <a:p>
            <a:r>
              <a:rPr lang="en-US" sz="900" dirty="0">
                <a:solidFill>
                  <a:schemeClr val="bg1"/>
                </a:solidFill>
              </a:rPr>
              <a:t>ibm.com/security</a:t>
            </a: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700" y="2468272"/>
            <a:ext cx="168274" cy="170050"/>
          </a:xfrm>
          <a:prstGeom prst="rect">
            <a:avLst/>
          </a:prstGeom>
        </p:spPr>
      </p:pic>
      <p:sp>
        <p:nvSpPr>
          <p:cNvPr id="47" name="TextBox 46"/>
          <p:cNvSpPr txBox="1"/>
          <p:nvPr/>
        </p:nvSpPr>
        <p:spPr>
          <a:xfrm>
            <a:off x="764577" y="2716293"/>
            <a:ext cx="1725640" cy="138499"/>
          </a:xfrm>
          <a:prstGeom prst="rect">
            <a:avLst/>
          </a:prstGeom>
          <a:noFill/>
        </p:spPr>
        <p:txBody>
          <a:bodyPr wrap="square" lIns="0" tIns="0" rIns="0" bIns="0" rtlCol="0">
            <a:spAutoFit/>
          </a:bodyPr>
          <a:lstStyle/>
          <a:p>
            <a:r>
              <a:rPr lang="en-US" sz="900" dirty="0">
                <a:solidFill>
                  <a:schemeClr val="bg1"/>
                </a:solidFill>
              </a:rPr>
              <a:t>securityintelligence.com</a:t>
            </a: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0" y="2699102"/>
            <a:ext cx="168274" cy="170050"/>
          </a:xfrm>
          <a:prstGeom prst="rect">
            <a:avLst/>
          </a:prstGeom>
        </p:spPr>
      </p:pic>
      <p:sp>
        <p:nvSpPr>
          <p:cNvPr id="45" name="TextBox 44"/>
          <p:cNvSpPr txBox="1"/>
          <p:nvPr/>
        </p:nvSpPr>
        <p:spPr>
          <a:xfrm>
            <a:off x="764577" y="2935718"/>
            <a:ext cx="1733562" cy="138499"/>
          </a:xfrm>
          <a:prstGeom prst="rect">
            <a:avLst/>
          </a:prstGeom>
          <a:noFill/>
        </p:spPr>
        <p:txBody>
          <a:bodyPr wrap="square" lIns="0" tIns="0" rIns="0" bIns="0" rtlCol="0">
            <a:spAutoFit/>
          </a:bodyPr>
          <a:lstStyle/>
          <a:p>
            <a:r>
              <a:rPr lang="en-US" sz="900" dirty="0">
                <a:solidFill>
                  <a:schemeClr val="bg1"/>
                </a:solidFill>
              </a:rPr>
              <a:t>xforce.ibmcloud.com</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0" y="2918527"/>
            <a:ext cx="168274" cy="170050"/>
          </a:xfrm>
          <a:prstGeom prst="rect">
            <a:avLst/>
          </a:prstGeom>
        </p:spPr>
      </p:pic>
      <p:pic>
        <p:nvPicPr>
          <p:cNvPr id="43" name="Picture 42"/>
          <p:cNvPicPr>
            <a:picLocks noChangeAspect="1"/>
          </p:cNvPicPr>
          <p:nvPr userDrawn="1"/>
        </p:nvPicPr>
        <p:blipFill>
          <a:blip r:embed="rId3"/>
          <a:stretch>
            <a:fillRect/>
          </a:stretch>
        </p:blipFill>
        <p:spPr>
          <a:xfrm>
            <a:off x="441934" y="3134655"/>
            <a:ext cx="228051" cy="228242"/>
          </a:xfrm>
          <a:prstGeom prst="rect">
            <a:avLst/>
          </a:prstGeom>
        </p:spPr>
      </p:pic>
      <p:sp>
        <p:nvSpPr>
          <p:cNvPr id="44" name="TextBox 43"/>
          <p:cNvSpPr txBox="1"/>
          <p:nvPr userDrawn="1"/>
        </p:nvSpPr>
        <p:spPr>
          <a:xfrm>
            <a:off x="764577" y="3173246"/>
            <a:ext cx="1889639" cy="138499"/>
          </a:xfrm>
          <a:prstGeom prst="rect">
            <a:avLst/>
          </a:prstGeom>
          <a:noFill/>
        </p:spPr>
        <p:txBody>
          <a:bodyPr wrap="square" lIns="0" tIns="0" rIns="0" bIns="0" rtlCol="0">
            <a:spAutoFit/>
          </a:bodyPr>
          <a:lstStyle/>
          <a:p>
            <a:r>
              <a:rPr lang="en-US" sz="900" dirty="0">
                <a:solidFill>
                  <a:schemeClr val="bg1"/>
                </a:solidFill>
              </a:rPr>
              <a:t>@ibmsecurity</a:t>
            </a:r>
          </a:p>
        </p:txBody>
      </p:sp>
      <p:pic>
        <p:nvPicPr>
          <p:cNvPr id="41" name="Picture 40"/>
          <p:cNvPicPr>
            <a:picLocks noChangeAspect="1"/>
          </p:cNvPicPr>
          <p:nvPr userDrawn="1"/>
        </p:nvPicPr>
        <p:blipFill>
          <a:blip r:embed="rId4"/>
          <a:stretch>
            <a:fillRect/>
          </a:stretch>
        </p:blipFill>
        <p:spPr>
          <a:xfrm>
            <a:off x="449817" y="3367894"/>
            <a:ext cx="214867" cy="215048"/>
          </a:xfrm>
          <a:prstGeom prst="rect">
            <a:avLst/>
          </a:prstGeom>
        </p:spPr>
      </p:pic>
      <p:sp>
        <p:nvSpPr>
          <p:cNvPr id="42" name="TextBox 41"/>
          <p:cNvSpPr txBox="1"/>
          <p:nvPr userDrawn="1"/>
        </p:nvSpPr>
        <p:spPr>
          <a:xfrm>
            <a:off x="764577" y="3404078"/>
            <a:ext cx="1889638" cy="138499"/>
          </a:xfrm>
          <a:prstGeom prst="rect">
            <a:avLst/>
          </a:prstGeom>
          <a:noFill/>
        </p:spPr>
        <p:txBody>
          <a:bodyPr wrap="square" lIns="0" tIns="0" rIns="0" bIns="0" rtlCol="0">
            <a:spAutoFit/>
          </a:bodyPr>
          <a:lstStyle/>
          <a:p>
            <a:r>
              <a:rPr lang="en-US" sz="900" dirty="0">
                <a:solidFill>
                  <a:schemeClr val="bg1"/>
                </a:solidFill>
              </a:rPr>
              <a:t>youtube/user/ibmsecuritysolutions</a:t>
            </a:r>
          </a:p>
        </p:txBody>
      </p:sp>
      <p:pic>
        <p:nvPicPr>
          <p:cNvPr id="107" name="Picture 106"/>
          <p:cNvPicPr>
            <a:picLocks noChangeAspect="1"/>
          </p:cNvPicPr>
          <p:nvPr userDrawn="1"/>
        </p:nvPicPr>
        <p:blipFill>
          <a:blip r:embed="rId5"/>
          <a:stretch>
            <a:fillRect/>
          </a:stretch>
        </p:blipFill>
        <p:spPr>
          <a:xfrm>
            <a:off x="8003670" y="4982021"/>
            <a:ext cx="739401" cy="277745"/>
          </a:xfrm>
          <a:prstGeom prst="rect">
            <a:avLst/>
          </a:prstGeom>
        </p:spPr>
      </p:pic>
      <p:pic>
        <p:nvPicPr>
          <p:cNvPr id="108" name="Picture 107"/>
          <p:cNvPicPr>
            <a:picLocks noChangeAspect="1"/>
          </p:cNvPicPr>
          <p:nvPr userDrawn="1"/>
        </p:nvPicPr>
        <p:blipFill rotWithShape="1">
          <a:blip r:embed="rId6"/>
          <a:srcRect l="14569" t="26753" r="14569" b="26753"/>
          <a:stretch/>
        </p:blipFill>
        <p:spPr>
          <a:xfrm>
            <a:off x="457200" y="425997"/>
            <a:ext cx="1268337" cy="371860"/>
          </a:xfrm>
          <a:prstGeom prst="rect">
            <a:avLst/>
          </a:prstGeom>
        </p:spPr>
      </p:pic>
      <p:sp>
        <p:nvSpPr>
          <p:cNvPr id="25" name="Rectangle 11"/>
          <p:cNvSpPr>
            <a:spLocks noChangeArrowheads="1"/>
          </p:cNvSpPr>
          <p:nvPr userDrawn="1"/>
        </p:nvSpPr>
        <p:spPr bwMode="auto">
          <a:xfrm>
            <a:off x="465083" y="3871636"/>
            <a:ext cx="7086600" cy="133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p>
            <a:pPr marL="0" indent="0" eaLnBrk="0" hangingPunct="0">
              <a:spcBef>
                <a:spcPct val="20000"/>
              </a:spcBef>
              <a:buClr>
                <a:srgbClr val="000000"/>
              </a:buClr>
            </a:pPr>
            <a:r>
              <a:rPr lang="en-US" sz="600" b="1" baseline="0" dirty="0">
                <a:solidFill>
                  <a:schemeClr val="bg1"/>
                </a:solidFill>
              </a:rPr>
              <a:t>© Copyright IBM Corporation 2016. All rights reserved.  </a:t>
            </a:r>
            <a:r>
              <a:rPr lang="en-US" sz="600" baseline="0" dirty="0">
                <a:solidFill>
                  <a:schemeClr val="bg1"/>
                </a:solidFill>
              </a:rPr>
              <a:t>The information contained in these materials is provided for informational purposes only, and is provided AS 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or services do not imply that they will be available in all countries in which IBM operates. Product release dates and / or capabilities referenced in these materials may change at any time at IBM’s sole discretion based on market opportunities or other factors, and are not intended to be a commitment to future product or feature availability in any way. IBM, the IBM logo, and other IBM products and services are trademarks of the International Business Machines Corporation, in the United States, other countries or both. Other company, product, or service names may be trademarks or service marks of others.</a:t>
            </a:r>
            <a:br>
              <a:rPr lang="en-US" sz="600" baseline="0" dirty="0">
                <a:solidFill>
                  <a:schemeClr val="bg1"/>
                </a:solidFill>
              </a:rPr>
            </a:br>
            <a:endParaRPr lang="en-US" sz="600" baseline="0" dirty="0">
              <a:solidFill>
                <a:schemeClr val="bg1"/>
              </a:solidFill>
            </a:endParaRPr>
          </a:p>
          <a:p>
            <a:pPr marL="0" indent="0" eaLnBrk="0" hangingPunct="0">
              <a:spcBef>
                <a:spcPct val="20000"/>
              </a:spcBef>
              <a:buClr>
                <a:srgbClr val="000000"/>
              </a:buClr>
            </a:pPr>
            <a:r>
              <a:rPr lang="en-US" sz="600" b="1" baseline="0" dirty="0">
                <a:solidFill>
                  <a:schemeClr val="bg1"/>
                </a:solidFill>
                <a:cs typeface="Arial" charset="0"/>
              </a:rPr>
              <a:t>Statement of Good Security Practices: </a:t>
            </a:r>
            <a:r>
              <a:rPr lang="en-US" sz="600" baseline="0" dirty="0">
                <a:solidFill>
                  <a:schemeClr val="bg1"/>
                </a:solidFill>
                <a:cs typeface="Arial" charset="0"/>
              </a:rPr>
              <a:t>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a:t>
            </a:r>
            <a:br>
              <a:rPr lang="en-US" sz="600" baseline="0" dirty="0">
                <a:solidFill>
                  <a:schemeClr val="bg1"/>
                </a:solidFill>
                <a:cs typeface="Arial" charset="0"/>
              </a:rPr>
            </a:br>
            <a:endParaRPr lang="en-US" sz="600" baseline="0" dirty="0">
              <a:solidFill>
                <a:schemeClr val="bg1"/>
              </a:solidFill>
              <a:cs typeface="Arial" charset="0"/>
            </a:endParaRPr>
          </a:p>
          <a:p>
            <a:pPr marL="0" indent="0" eaLnBrk="0" hangingPunct="0">
              <a:spcBef>
                <a:spcPct val="20000"/>
              </a:spcBef>
              <a:buClr>
                <a:srgbClr val="000000"/>
              </a:buClr>
            </a:pPr>
            <a:r>
              <a:rPr lang="en-US" sz="600" baseline="0" dirty="0">
                <a:solidFill>
                  <a:schemeClr val="bg1"/>
                </a:solidFill>
                <a:cs typeface="Arial" charset="0"/>
              </a:rPr>
              <a:t>IBM DOES NOT WARRANT THAT ANYSYSTEMS, PRODUCTS OR SERVICES ARE IMMUNE FROM, OR WILL MAKE YOUR ENTERPRISE IMMUNE FROM, THE MALICIOUS OR ILLEGAL CONDUCT </a:t>
            </a:r>
            <a:br>
              <a:rPr lang="en-US" sz="600" baseline="0" dirty="0">
                <a:solidFill>
                  <a:schemeClr val="bg1"/>
                </a:solidFill>
                <a:cs typeface="Arial" charset="0"/>
              </a:rPr>
            </a:br>
            <a:r>
              <a:rPr lang="en-US" sz="600" baseline="0" dirty="0">
                <a:solidFill>
                  <a:schemeClr val="bg1"/>
                </a:solidFill>
                <a:cs typeface="Arial" charset="0"/>
              </a:rPr>
              <a:t>OF ANY PARTY.</a:t>
            </a:r>
          </a:p>
        </p:txBody>
      </p:sp>
      <p:sp>
        <p:nvSpPr>
          <p:cNvPr id="318" name="TextBox 317"/>
          <p:cNvSpPr txBox="1"/>
          <p:nvPr userDrawn="1"/>
        </p:nvSpPr>
        <p:spPr>
          <a:xfrm>
            <a:off x="457200" y="2247990"/>
            <a:ext cx="1725640" cy="138499"/>
          </a:xfrm>
          <a:prstGeom prst="rect">
            <a:avLst/>
          </a:prstGeom>
          <a:noFill/>
        </p:spPr>
        <p:txBody>
          <a:bodyPr wrap="square" lIns="0" tIns="0" rIns="0" bIns="0" rtlCol="0">
            <a:spAutoFit/>
          </a:bodyPr>
          <a:lstStyle/>
          <a:p>
            <a:r>
              <a:rPr lang="en-US" sz="900" dirty="0">
                <a:solidFill>
                  <a:schemeClr val="bg1"/>
                </a:solidFill>
              </a:rPr>
              <a:t>FOLLOW US ON:</a:t>
            </a:r>
          </a:p>
        </p:txBody>
      </p:sp>
      <p:sp>
        <p:nvSpPr>
          <p:cNvPr id="322" name="TextBox 321"/>
          <p:cNvSpPr txBox="1"/>
          <p:nvPr userDrawn="1"/>
        </p:nvSpPr>
        <p:spPr>
          <a:xfrm>
            <a:off x="341774" y="1240394"/>
            <a:ext cx="8358796" cy="861774"/>
          </a:xfrm>
          <a:prstGeom prst="rect">
            <a:avLst/>
          </a:prstGeom>
          <a:noFill/>
        </p:spPr>
        <p:txBody>
          <a:bodyPr wrap="square" rtlCol="0">
            <a:spAutoFit/>
          </a:bodyPr>
          <a:lstStyle/>
          <a:p>
            <a:pPr algn="l"/>
            <a:r>
              <a:rPr lang="en-US" sz="5000" b="1" dirty="0">
                <a:solidFill>
                  <a:schemeClr val="bg1"/>
                </a:solidFill>
              </a:rPr>
              <a:t>THANK YOU</a:t>
            </a:r>
          </a:p>
        </p:txBody>
      </p:sp>
      <p:pic>
        <p:nvPicPr>
          <p:cNvPr id="18" name="Picture 17"/>
          <p:cNvPicPr>
            <a:picLocks noChangeAspect="1"/>
          </p:cNvPicPr>
          <p:nvPr userDrawn="1"/>
        </p:nvPicPr>
        <p:blipFill rotWithShape="1">
          <a:blip r:embed="rId7"/>
          <a:srcRect l="63757" t="44138" b="14099"/>
          <a:stretch/>
        </p:blipFill>
        <p:spPr>
          <a:xfrm>
            <a:off x="5829299" y="722189"/>
            <a:ext cx="3312263" cy="2386777"/>
          </a:xfrm>
          <a:prstGeom prst="rect">
            <a:avLst/>
          </a:prstGeom>
        </p:spPr>
      </p:pic>
    </p:spTree>
    <p:extLst>
      <p:ext uri="{BB962C8B-B14F-4D97-AF65-F5344CB8AC3E}">
        <p14:creationId xmlns:p14="http://schemas.microsoft.com/office/powerpoint/2010/main" val="90090154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715000"/>
          </a:xfrm>
          <a:prstGeom prst="rect">
            <a:avLst/>
          </a:prstGeom>
        </p:spPr>
      </p:pic>
      <p:pic>
        <p:nvPicPr>
          <p:cNvPr id="7" name="Picture 6"/>
          <p:cNvPicPr>
            <a:picLocks noChangeAspect="1"/>
          </p:cNvPicPr>
          <p:nvPr userDrawn="1"/>
        </p:nvPicPr>
        <p:blipFill>
          <a:blip r:embed="rId3"/>
          <a:stretch>
            <a:fillRect/>
          </a:stretch>
        </p:blipFill>
        <p:spPr>
          <a:xfrm>
            <a:off x="8393812" y="5214531"/>
            <a:ext cx="521589" cy="229768"/>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5254320"/>
            <a:ext cx="1362693" cy="241559"/>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2592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A8118-12EB-EA43-A013-C750D76EE43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8987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381760"/>
            <a:ext cx="4123944" cy="3613573"/>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5962" algn="r"/>
              </a:tabLst>
              <a:defRPr>
                <a:solidFill>
                  <a:schemeClr val="tx1"/>
                </a:solidFill>
                <a:latin typeface="Arial" panose="020B0604020202020204" pitchFamily="34" charset="0"/>
                <a:cs typeface="Arial" panose="020B0604020202020204" pitchFamily="34" charset="0"/>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375834"/>
            <a:ext cx="4133850" cy="3633611"/>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5pPr>
            <a:lvl6pPr marL="0" indent="0">
              <a:buFontTx/>
              <a:buNone/>
              <a:tabLst>
                <a:tab pos="4055962"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23520"/>
            <a:ext cx="6419088" cy="49784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5007085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23520"/>
            <a:ext cx="6419088" cy="49784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19840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0"/>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862072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58837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605296"/>
            <a:ext cx="6419850" cy="307777"/>
          </a:xfrm>
        </p:spPr>
        <p:txBody>
          <a:bodyPr/>
          <a:lstStyle>
            <a:lvl1pPr>
              <a:defRPr sz="1600">
                <a:solidFill>
                  <a:srgbClr val="868D95"/>
                </a:solidFill>
              </a:defRPr>
            </a:lvl1pPr>
          </a:lstStyle>
          <a:p>
            <a:pPr lvl="0"/>
            <a:r>
              <a:rPr lang="en-US" dirty="0"/>
              <a:t>Click to edit Master subtitle styles</a:t>
            </a:r>
          </a:p>
        </p:txBody>
      </p:sp>
    </p:spTree>
    <p:extLst>
      <p:ext uri="{BB962C8B-B14F-4D97-AF65-F5344CB8AC3E}">
        <p14:creationId xmlns:p14="http://schemas.microsoft.com/office/powerpoint/2010/main" val="3391644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432278"/>
            <a:ext cx="4114800" cy="307777"/>
          </a:xfrm>
        </p:spPr>
        <p:txBody>
          <a:bodyPr/>
          <a:lstStyle>
            <a:lvl1pPr>
              <a:defRPr sz="1600">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444593"/>
            <a:ext cx="4114731" cy="3550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67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432278"/>
            <a:ext cx="4114800"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432278"/>
            <a:ext cx="4114731"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6358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432278"/>
            <a:ext cx="4123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33491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5646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1"/>
            <a:ext cx="9144000" cy="5729111"/>
          </a:xfrm>
          <a:prstGeom prst="rect">
            <a:avLst/>
          </a:prstGeom>
        </p:spPr>
      </p:pic>
      <p:sp>
        <p:nvSpPr>
          <p:cNvPr id="2" name="Title 1"/>
          <p:cNvSpPr>
            <a:spLocks noGrp="1"/>
          </p:cNvSpPr>
          <p:nvPr>
            <p:ph type="title"/>
          </p:nvPr>
        </p:nvSpPr>
        <p:spPr>
          <a:xfrm>
            <a:off x="210312" y="223521"/>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0873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432278"/>
            <a:ext cx="1837944" cy="3563056"/>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628050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19945"/>
            <a:ext cx="1244600" cy="5475111"/>
          </a:xfrm>
          <a:prstGeom prst="rect">
            <a:avLst/>
          </a:prstGeom>
        </p:spPr>
      </p:pic>
      <p:sp>
        <p:nvSpPr>
          <p:cNvPr id="2" name="Title 1"/>
          <p:cNvSpPr>
            <a:spLocks noGrp="1"/>
          </p:cNvSpPr>
          <p:nvPr>
            <p:ph type="title"/>
          </p:nvPr>
        </p:nvSpPr>
        <p:spPr>
          <a:xfrm>
            <a:off x="228600" y="1597273"/>
            <a:ext cx="4114800" cy="894080"/>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267678"/>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5361196"/>
            <a:ext cx="4114800" cy="10259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83978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715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597274"/>
            <a:ext cx="4114800" cy="246221"/>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267678"/>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378"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5009789"/>
            <a:ext cx="4114800" cy="10259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dirty="0"/>
              <a:t>IBM Security / © 2019 IBM Corporation</a:t>
            </a:r>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38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914400"/>
            <a:ext cx="8229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212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719667"/>
            <a:ext cx="7992532" cy="4995333"/>
          </a:xfrm>
          <a:prstGeom prst="rect">
            <a:avLst/>
          </a:prstGeom>
        </p:spPr>
      </p:pic>
      <p:sp>
        <p:nvSpPr>
          <p:cNvPr id="2" name="Title 1"/>
          <p:cNvSpPr>
            <a:spLocks noGrp="1"/>
          </p:cNvSpPr>
          <p:nvPr>
            <p:ph type="title"/>
          </p:nvPr>
        </p:nvSpPr>
        <p:spPr>
          <a:xfrm>
            <a:off x="210312" y="223520"/>
            <a:ext cx="5562534" cy="4771813"/>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65562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758805" y="1893096"/>
            <a:ext cx="5714998" cy="1928812"/>
          </a:xfrm>
          <a:prstGeom prst="rect">
            <a:avLst/>
          </a:prstGeom>
        </p:spPr>
      </p:pic>
      <p:sp>
        <p:nvSpPr>
          <p:cNvPr id="6" name="Text Placeholder 5"/>
          <p:cNvSpPr>
            <a:spLocks noGrp="1"/>
          </p:cNvSpPr>
          <p:nvPr>
            <p:ph type="body" sz="quarter" idx="12"/>
          </p:nvPr>
        </p:nvSpPr>
        <p:spPr>
          <a:xfrm>
            <a:off x="4791456" y="223520"/>
            <a:ext cx="4123944" cy="4771813"/>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0112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6419088" cy="369333"/>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5802172"/>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0"/>
            <a:ext cx="6419088" cy="503203"/>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432278"/>
            <a:ext cx="1837944" cy="3563056"/>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4463402"/>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2075688" cy="369333"/>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64584"/>
            <a:ext cx="6400800" cy="4736043"/>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471494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000499" y="571501"/>
            <a:ext cx="5715000" cy="4571999"/>
          </a:xfrm>
          <a:prstGeom prst="rect">
            <a:avLst/>
          </a:prstGeom>
        </p:spPr>
      </p:pic>
      <p:sp>
        <p:nvSpPr>
          <p:cNvPr id="2" name="Title 1"/>
          <p:cNvSpPr>
            <a:spLocks noGrp="1"/>
          </p:cNvSpPr>
          <p:nvPr>
            <p:ph type="title"/>
          </p:nvPr>
        </p:nvSpPr>
        <p:spPr>
          <a:xfrm>
            <a:off x="137160" y="101600"/>
            <a:ext cx="8778172" cy="4893733"/>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74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8575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8575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855736"/>
            <a:ext cx="4572000" cy="2859263"/>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23520"/>
            <a:ext cx="4142232" cy="503203"/>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432278"/>
            <a:ext cx="4123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873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852209"/>
          </a:xfrm>
        </p:spPr>
        <p:txBody>
          <a:bodyPr/>
          <a:lstStyle/>
          <a:p>
            <a:r>
              <a:rPr lang="en-US"/>
              <a:t>Click icon to add picture</a:t>
            </a:r>
          </a:p>
        </p:txBody>
      </p:sp>
      <p:sp>
        <p:nvSpPr>
          <p:cNvPr id="6" name="Content Placeholder 5"/>
          <p:cNvSpPr>
            <a:spLocks noGrp="1"/>
          </p:cNvSpPr>
          <p:nvPr>
            <p:ph sz="quarter" idx="17"/>
          </p:nvPr>
        </p:nvSpPr>
        <p:spPr>
          <a:xfrm>
            <a:off x="4572000" y="2855736"/>
            <a:ext cx="2286000" cy="2859264"/>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6858000" y="2855736"/>
            <a:ext cx="2286000" cy="2859264"/>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2286001" y="2855736"/>
            <a:ext cx="2286000" cy="2859263"/>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855736"/>
            <a:ext cx="2286000" cy="2859263"/>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9144000" cy="1009843"/>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3112170"/>
            <a:ext cx="4572000" cy="188062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65063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852209"/>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852755"/>
            <a:ext cx="9144000" cy="2860041"/>
          </a:xfrm>
          <a:prstGeom prst="rect">
            <a:avLst/>
          </a:prstGeom>
        </p:spPr>
      </p:pic>
      <p:sp>
        <p:nvSpPr>
          <p:cNvPr id="6" name="Content Placeholder 5"/>
          <p:cNvSpPr>
            <a:spLocks noGrp="1"/>
          </p:cNvSpPr>
          <p:nvPr>
            <p:ph sz="quarter" idx="17"/>
          </p:nvPr>
        </p:nvSpPr>
        <p:spPr>
          <a:xfrm>
            <a:off x="4572000" y="2855736"/>
            <a:ext cx="2286000" cy="2859264"/>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6858000" y="2855736"/>
            <a:ext cx="2286000" cy="2859264"/>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855736"/>
            <a:ext cx="2286000" cy="2859263"/>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855736"/>
            <a:ext cx="2286000" cy="2859263"/>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1009843"/>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5827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720080"/>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868084"/>
            <a:ext cx="2286000" cy="2846917"/>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857500"/>
            <a:ext cx="4343403" cy="28575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887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p:nvPr>
        </p:nvSpPr>
        <p:spPr>
          <a:xfrm>
            <a:off x="457200" y="670034"/>
            <a:ext cx="8229600" cy="587266"/>
          </a:xfrm>
        </p:spPr>
        <p:txBody>
          <a:bodyPr>
            <a:normAutofit/>
          </a:bodyPr>
          <a:lstStyle>
            <a:lvl1pPr marL="0" indent="0">
              <a:buFontTx/>
              <a:buNone/>
              <a:defRPr sz="1600">
                <a:solidFill>
                  <a:schemeClr val="accent4"/>
                </a:solidFill>
              </a:defRPr>
            </a:lvl1pPr>
          </a:lstStyle>
          <a:p>
            <a:pPr lvl="0"/>
            <a:r>
              <a:rPr lang="en-US"/>
              <a:t>Edit Master text styles</a:t>
            </a:r>
          </a:p>
        </p:txBody>
      </p:sp>
      <p:sp>
        <p:nvSpPr>
          <p:cNvPr id="4" name="Footer Placeholder 3"/>
          <p:cNvSpPr>
            <a:spLocks noGrp="1"/>
          </p:cNvSpPr>
          <p:nvPr>
            <p:ph type="ftr" sz="quarter" idx="12"/>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2755015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720080"/>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366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23521"/>
            <a:ext cx="4142232" cy="369333"/>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752060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28119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895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809561"/>
            <a:ext cx="1904833" cy="211328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778157"/>
            <a:ext cx="1540492" cy="2158688"/>
          </a:xfrm>
          <a:prstGeom prst="rect">
            <a:avLst/>
          </a:prstGeom>
        </p:spPr>
      </p:pic>
    </p:spTree>
    <p:extLst>
      <p:ext uri="{BB962C8B-B14F-4D97-AF65-F5344CB8AC3E}">
        <p14:creationId xmlns:p14="http://schemas.microsoft.com/office/powerpoint/2010/main" val="34175864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1"/>
            <a:ext cx="9144000" cy="5729111"/>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778157"/>
            <a:ext cx="1540492" cy="2158688"/>
          </a:xfrm>
          <a:prstGeom prst="rect">
            <a:avLst/>
          </a:prstGeom>
        </p:spPr>
      </p:pic>
    </p:spTree>
    <p:extLst>
      <p:ext uri="{BB962C8B-B14F-4D97-AF65-F5344CB8AC3E}">
        <p14:creationId xmlns:p14="http://schemas.microsoft.com/office/powerpoint/2010/main" val="5502493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346624"/>
            <a:ext cx="4114800" cy="2929043"/>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5214531"/>
            <a:ext cx="521589" cy="229768"/>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225691"/>
            <a:ext cx="4100513" cy="271549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b="0" i="0" kern="0" dirty="0">
                <a:solidFill>
                  <a:schemeClr val="bg1"/>
                </a:solidFill>
                <a:latin typeface="Arial" panose="020B0604020202020204" pitchFamily="34" charset="0"/>
                <a:cs typeface="Arial" panose="020B0604020202020204" pitchFamily="34" charset="0"/>
              </a:rPr>
              <a:t>Follow us on:</a:t>
            </a:r>
          </a:p>
          <a:p>
            <a:pPr defTabSz="914378"/>
            <a:r>
              <a:rPr lang="en-US" sz="1200" b="0" i="0" kern="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ibm.com/security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securityintelligence.com</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ibm.com/security/community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xforce.ibmcloud.com</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@ibmsecurity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youtube/user/ibmsecuritysolutions</a:t>
            </a:r>
            <a:endParaRPr lang="en-US" sz="1200" b="0" i="0" kern="0" dirty="0">
              <a:latin typeface="Arial" panose="020B0604020202020204" pitchFamily="34" charset="0"/>
              <a:cs typeface="Arial" panose="020B0604020202020204" pitchFamily="34" charset="0"/>
            </a:endParaRPr>
          </a:p>
          <a:p>
            <a:pPr defTabSz="914378"/>
            <a:endParaRPr lang="en-US" sz="1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86348"/>
            <a:ext cx="1437894"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1800" dirty="0"/>
          </a:p>
        </p:txBody>
      </p:sp>
    </p:spTree>
    <p:extLst>
      <p:ext uri="{BB962C8B-B14F-4D97-AF65-F5344CB8AC3E}">
        <p14:creationId xmlns:p14="http://schemas.microsoft.com/office/powerpoint/2010/main" val="37394564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715000"/>
          </a:xfrm>
          <a:prstGeom prst="rect">
            <a:avLst/>
          </a:prstGeom>
        </p:spPr>
      </p:pic>
      <p:pic>
        <p:nvPicPr>
          <p:cNvPr id="6" name="Picture 5"/>
          <p:cNvPicPr>
            <a:picLocks noChangeAspect="1"/>
          </p:cNvPicPr>
          <p:nvPr userDrawn="1"/>
        </p:nvPicPr>
        <p:blipFill>
          <a:blip r:embed="rId3"/>
          <a:stretch>
            <a:fillRect/>
          </a:stretch>
        </p:blipFill>
        <p:spPr>
          <a:xfrm>
            <a:off x="3925953" y="2572908"/>
            <a:ext cx="1292094" cy="569188"/>
          </a:xfrm>
          <a:prstGeom prst="rect">
            <a:avLst/>
          </a:prstGeom>
        </p:spPr>
      </p:pic>
    </p:spTree>
    <p:extLst>
      <p:ext uri="{BB962C8B-B14F-4D97-AF65-F5344CB8AC3E}">
        <p14:creationId xmlns:p14="http://schemas.microsoft.com/office/powerpoint/2010/main" val="38144380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5829300" y="2578166"/>
            <a:ext cx="3312263" cy="2386777"/>
          </a:xfrm>
          <a:prstGeom prst="rect">
            <a:avLst/>
          </a:prstGeom>
        </p:spPr>
      </p:pic>
      <p:sp>
        <p:nvSpPr>
          <p:cNvPr id="2" name="Title 1"/>
          <p:cNvSpPr>
            <a:spLocks noGrp="1"/>
          </p:cNvSpPr>
          <p:nvPr>
            <p:ph type="ctrTitle"/>
          </p:nvPr>
        </p:nvSpPr>
        <p:spPr>
          <a:xfrm>
            <a:off x="433465" y="1316432"/>
            <a:ext cx="8251082" cy="1252654"/>
          </a:xfrm>
        </p:spPr>
        <p:txBody>
          <a:bodyPr lIns="0" tIns="0" rIns="0" bIns="0" anchor="b" anchorCtr="0">
            <a:noAutofit/>
          </a:bodyPr>
          <a:lstStyle>
            <a:lvl1pPr algn="l">
              <a:lnSpc>
                <a:spcPct val="90000"/>
              </a:lnSpc>
              <a:defRPr sz="39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1" y="2744144"/>
            <a:ext cx="8226482" cy="315170"/>
          </a:xfrm>
          <a:prstGeom prst="rect">
            <a:avLst/>
          </a:prstGeom>
        </p:spPr>
        <p:txBody>
          <a:bodyPr lIns="0" tIns="0" rIns="0" bIns="0" anchor="t" anchorCtr="0">
            <a:normAutofit/>
          </a:bodyPr>
          <a:lstStyle>
            <a:lvl1pPr marL="0" indent="0" algn="l">
              <a:lnSpc>
                <a:spcPct val="100000"/>
              </a:lnSpc>
              <a:spcBef>
                <a:spcPts val="0"/>
              </a:spcBef>
              <a:buNone/>
              <a:defRPr sz="1350" b="0" cap="all" baseline="0">
                <a:solidFill>
                  <a:schemeClr val="bg1"/>
                </a:solidFill>
                <a:latin typeface="Arial" panose="020B0604020202020204" pitchFamily="34" charset="0"/>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868167"/>
            <a:ext cx="7104996" cy="261412"/>
          </a:xfrm>
          <a:prstGeom prst="rect">
            <a:avLst/>
          </a:prstGeom>
        </p:spPr>
        <p:txBody>
          <a:bodyPr lIns="0" tIns="0" rIns="0" bIns="0" anchor="b" anchorCtr="0">
            <a:noAutofit/>
          </a:bodyPr>
          <a:lstStyle>
            <a:lvl1pPr marL="0" indent="0">
              <a:lnSpc>
                <a:spcPct val="100000"/>
              </a:lnSpc>
              <a:spcBef>
                <a:spcPts val="0"/>
              </a:spcBef>
              <a:buFontTx/>
              <a:buNone/>
              <a:defRPr sz="1350" b="1" baseline="0">
                <a:solidFill>
                  <a:schemeClr val="bg1"/>
                </a:solidFill>
                <a:latin typeface="Arial" panose="020B0604020202020204" pitchFamily="34" charset="0"/>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1" y="5093301"/>
            <a:ext cx="2983036" cy="182880"/>
          </a:xfrm>
          <a:prstGeom prst="rect">
            <a:avLst/>
          </a:prstGeom>
        </p:spPr>
        <p:txBody>
          <a:bodyPr wrap="none" lIns="0" tIns="0" rIns="0" bIns="0" anchor="b" anchorCtr="0">
            <a:noAutofit/>
          </a:bodyPr>
          <a:lstStyle>
            <a:lvl1pPr marL="0" indent="0" algn="l">
              <a:lnSpc>
                <a:spcPct val="100000"/>
              </a:lnSpc>
              <a:buFontTx/>
              <a:buNone/>
              <a:defRPr sz="900" i="0">
                <a:solidFill>
                  <a:schemeClr val="bg1"/>
                </a:solidFill>
              </a:defRPr>
            </a:lvl1pPr>
            <a:lvl2pPr marL="158591" indent="0" algn="r">
              <a:buFontTx/>
              <a:buNone/>
              <a:defRPr sz="1260" i="1"/>
            </a:lvl2pPr>
            <a:lvl3pPr marL="345758" indent="0" algn="r">
              <a:buFontTx/>
              <a:buNone/>
              <a:defRPr sz="1260" i="1"/>
            </a:lvl3pPr>
            <a:lvl4pPr marL="470060"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4144789"/>
            <a:ext cx="7104996" cy="223312"/>
          </a:xfrm>
          <a:prstGeom prst="rect">
            <a:avLst/>
          </a:prstGeom>
        </p:spPr>
        <p:txBody>
          <a:bodyPr lIns="0" tIns="0" rIns="0" bIns="0" anchor="t" anchorCtr="0">
            <a:norm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990" b="0" baseline="0">
                <a:solidFill>
                  <a:schemeClr val="bg1"/>
                </a:solidFill>
                <a:latin typeface="Arial" panose="020B0604020202020204" pitchFamily="34" charset="0"/>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194234" y="5093301"/>
            <a:ext cx="1137747" cy="182880"/>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617220">
              <a:spcBef>
                <a:spcPts val="540"/>
              </a:spcBef>
              <a:buClr>
                <a:schemeClr val="tx2"/>
              </a:buClr>
            </a:pPr>
            <a:r>
              <a:rPr lang="en-US"/>
              <a:t>IBM Security / © 2019 IBM Corporation</a:t>
            </a:r>
            <a:endParaRPr lang="en-US" dirty="0"/>
          </a:p>
        </p:txBody>
      </p:sp>
      <p:pic>
        <p:nvPicPr>
          <p:cNvPr id="10" name="Picture 9"/>
          <p:cNvPicPr>
            <a:picLocks noChangeAspect="1"/>
          </p:cNvPicPr>
          <p:nvPr/>
        </p:nvPicPr>
        <p:blipFill rotWithShape="1">
          <a:blip r:embed="rId3"/>
          <a:srcRect l="14569" t="26753" r="14569" b="26753"/>
          <a:stretch/>
        </p:blipFill>
        <p:spPr>
          <a:xfrm>
            <a:off x="457201" y="425997"/>
            <a:ext cx="1268337" cy="371860"/>
          </a:xfrm>
          <a:prstGeom prst="rect">
            <a:avLst/>
          </a:prstGeom>
        </p:spPr>
      </p:pic>
      <p:cxnSp>
        <p:nvCxnSpPr>
          <p:cNvPr id="17" name="Straight Connector 16"/>
          <p:cNvCxnSpPr/>
          <p:nvPr userDrawn="1"/>
        </p:nvCxnSpPr>
        <p:spPr>
          <a:xfrm>
            <a:off x="454570" y="3709266"/>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7898525" y="4887310"/>
            <a:ext cx="904080" cy="398082"/>
          </a:xfrm>
          <a:prstGeom prst="rect">
            <a:avLst/>
          </a:prstGeom>
          <a:noFill/>
        </p:spPr>
      </p:pic>
    </p:spTree>
    <p:extLst>
      <p:ext uri="{BB962C8B-B14F-4D97-AF65-F5344CB8AC3E}">
        <p14:creationId xmlns:p14="http://schemas.microsoft.com/office/powerpoint/2010/main" val="1527878968"/>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r>
              <a:rPr lang="en-US">
                <a:solidFill>
                  <a:srgbClr val="FFFFFF"/>
                </a:solidFill>
              </a:rPr>
              <a:t>IBM Security / © 2019 IBM Corporation</a:t>
            </a:r>
            <a:endParaRPr lang="en-US" dirty="0">
              <a:solidFill>
                <a:srgbClr val="FFFFFF"/>
              </a:solidFill>
            </a:endParaRPr>
          </a:p>
        </p:txBody>
      </p:sp>
    </p:spTree>
    <p:extLst>
      <p:ext uri="{BB962C8B-B14F-4D97-AF65-F5344CB8AC3E}">
        <p14:creationId xmlns:p14="http://schemas.microsoft.com/office/powerpoint/2010/main" val="242467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Header">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0"/>
            <a:ext cx="7315200" cy="228601"/>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2"/>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845882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715000"/>
          </a:xfrm>
          <a:prstGeom prst="rect">
            <a:avLst/>
          </a:prstGeom>
        </p:spPr>
      </p:pic>
      <p:pic>
        <p:nvPicPr>
          <p:cNvPr id="7" name="Picture 6"/>
          <p:cNvPicPr>
            <a:picLocks noChangeAspect="1"/>
          </p:cNvPicPr>
          <p:nvPr userDrawn="1"/>
        </p:nvPicPr>
        <p:blipFill>
          <a:blip r:embed="rId3"/>
          <a:stretch>
            <a:fillRect/>
          </a:stretch>
        </p:blipFill>
        <p:spPr>
          <a:xfrm>
            <a:off x="8393812" y="5214531"/>
            <a:ext cx="521589" cy="229768"/>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5254320"/>
            <a:ext cx="1362693" cy="241559"/>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06138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381760"/>
            <a:ext cx="4123944" cy="3613573"/>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5962" algn="r"/>
              </a:tabLst>
              <a:defRPr>
                <a:solidFill>
                  <a:schemeClr val="tx1"/>
                </a:solidFill>
                <a:latin typeface="Arial" panose="020B0604020202020204" pitchFamily="34" charset="0"/>
                <a:cs typeface="Arial" panose="020B0604020202020204" pitchFamily="34" charset="0"/>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375834"/>
            <a:ext cx="4133850" cy="3633611"/>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5pPr>
            <a:lvl6pPr marL="0" indent="0">
              <a:buFontTx/>
              <a:buNone/>
              <a:tabLst>
                <a:tab pos="4055962"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23520"/>
            <a:ext cx="6419088" cy="497843"/>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430268"/>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23520"/>
            <a:ext cx="6419088" cy="497843"/>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6476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6730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605296"/>
            <a:ext cx="6419850" cy="307777"/>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18356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432278"/>
            <a:ext cx="4114800" cy="307777"/>
          </a:xfrm>
        </p:spPr>
        <p:txBody>
          <a:bodyPr/>
          <a:lstStyle>
            <a:lvl1pPr>
              <a:defRPr sz="1600">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444593"/>
            <a:ext cx="4114731" cy="3550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3048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432278"/>
            <a:ext cx="4114800"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432278"/>
            <a:ext cx="4114731"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23521"/>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7101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432278"/>
            <a:ext cx="4123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48368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28988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1"/>
            <a:ext cx="9144000" cy="5729111"/>
          </a:xfrm>
          <a:prstGeom prst="rect">
            <a:avLst/>
          </a:prstGeom>
        </p:spPr>
      </p:pic>
      <p:sp>
        <p:nvSpPr>
          <p:cNvPr id="2" name="Title 1"/>
          <p:cNvSpPr>
            <a:spLocks noGrp="1"/>
          </p:cNvSpPr>
          <p:nvPr>
            <p:ph type="title"/>
          </p:nvPr>
        </p:nvSpPr>
        <p:spPr>
          <a:xfrm>
            <a:off x="210312" y="223521"/>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432280"/>
            <a:ext cx="1837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3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0"/>
            <a:ext cx="7314253" cy="228600"/>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4"/>
          </p:nvPr>
        </p:nvSpPr>
        <p:spPr>
          <a:xfrm>
            <a:off x="457200" y="914400"/>
            <a:ext cx="8228013"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5"/>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2777981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432278"/>
            <a:ext cx="1837944" cy="3563056"/>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048640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19945"/>
            <a:ext cx="1244600" cy="5475111"/>
          </a:xfrm>
          <a:prstGeom prst="rect">
            <a:avLst/>
          </a:prstGeom>
        </p:spPr>
      </p:pic>
      <p:sp>
        <p:nvSpPr>
          <p:cNvPr id="2" name="Title 1"/>
          <p:cNvSpPr>
            <a:spLocks noGrp="1"/>
          </p:cNvSpPr>
          <p:nvPr>
            <p:ph type="title"/>
          </p:nvPr>
        </p:nvSpPr>
        <p:spPr>
          <a:xfrm>
            <a:off x="228600" y="1597273"/>
            <a:ext cx="4114800" cy="894080"/>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267678"/>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5361196"/>
            <a:ext cx="4114800" cy="10259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28712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715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597274"/>
            <a:ext cx="4114800" cy="246221"/>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267678"/>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378"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5009789"/>
            <a:ext cx="4114800" cy="10259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dirty="0"/>
              <a:t>IBM Security / © 2019 IBM Corporation</a:t>
            </a:r>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0574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719667"/>
            <a:ext cx="7992532" cy="4995333"/>
          </a:xfrm>
          <a:prstGeom prst="rect">
            <a:avLst/>
          </a:prstGeom>
        </p:spPr>
      </p:pic>
      <p:sp>
        <p:nvSpPr>
          <p:cNvPr id="2" name="Title 1"/>
          <p:cNvSpPr>
            <a:spLocks noGrp="1"/>
          </p:cNvSpPr>
          <p:nvPr>
            <p:ph type="title"/>
          </p:nvPr>
        </p:nvSpPr>
        <p:spPr>
          <a:xfrm>
            <a:off x="210312" y="223520"/>
            <a:ext cx="5562534" cy="4771813"/>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09462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758805" y="1893096"/>
            <a:ext cx="5714998" cy="1928812"/>
          </a:xfrm>
          <a:prstGeom prst="rect">
            <a:avLst/>
          </a:prstGeom>
        </p:spPr>
      </p:pic>
      <p:sp>
        <p:nvSpPr>
          <p:cNvPr id="6" name="Text Placeholder 5"/>
          <p:cNvSpPr>
            <a:spLocks noGrp="1"/>
          </p:cNvSpPr>
          <p:nvPr>
            <p:ph type="body" sz="quarter" idx="12"/>
          </p:nvPr>
        </p:nvSpPr>
        <p:spPr>
          <a:xfrm>
            <a:off x="4791456" y="223520"/>
            <a:ext cx="4123944" cy="4771813"/>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23521"/>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28825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6419088" cy="369333"/>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878823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0"/>
            <a:ext cx="6419088" cy="503203"/>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432278"/>
            <a:ext cx="1837944" cy="3563056"/>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2346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23521"/>
            <a:ext cx="2075688" cy="369333"/>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64584"/>
            <a:ext cx="6400800" cy="4736043"/>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3061554"/>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000499" y="571501"/>
            <a:ext cx="5715000" cy="4571999"/>
          </a:xfrm>
          <a:prstGeom prst="rect">
            <a:avLst/>
          </a:prstGeom>
        </p:spPr>
      </p:pic>
      <p:sp>
        <p:nvSpPr>
          <p:cNvPr id="2" name="Title 1"/>
          <p:cNvSpPr>
            <a:spLocks noGrp="1"/>
          </p:cNvSpPr>
          <p:nvPr>
            <p:ph type="title"/>
          </p:nvPr>
        </p:nvSpPr>
        <p:spPr>
          <a:xfrm>
            <a:off x="137160" y="101600"/>
            <a:ext cx="8778172" cy="4893733"/>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27119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8575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8575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855736"/>
            <a:ext cx="4572000" cy="2859263"/>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23520"/>
            <a:ext cx="4142232" cy="503203"/>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432278"/>
            <a:ext cx="4123944" cy="35630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1857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2"/>
          </p:nvPr>
        </p:nvSpPr>
        <p:spPr>
          <a:xfrm>
            <a:off x="454268" y="914400"/>
            <a:ext cx="3886200" cy="4114800"/>
          </a:xfrm>
          <a:prstGeom prst="rect">
            <a:avLst/>
          </a:prstGeom>
        </p:spPr>
        <p:txBody>
          <a:bodyPr/>
          <a:lstStyle>
            <a:lvl2pPr marL="409575" indent="-16510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4800600" y="914400"/>
            <a:ext cx="3886200" cy="411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4"/>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10180261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852209"/>
          </a:xfrm>
        </p:spPr>
        <p:txBody>
          <a:bodyPr/>
          <a:lstStyle/>
          <a:p>
            <a:r>
              <a:rPr lang="en-US"/>
              <a:t>Click icon to add picture</a:t>
            </a:r>
          </a:p>
        </p:txBody>
      </p:sp>
      <p:sp>
        <p:nvSpPr>
          <p:cNvPr id="6" name="Content Placeholder 5"/>
          <p:cNvSpPr>
            <a:spLocks noGrp="1"/>
          </p:cNvSpPr>
          <p:nvPr>
            <p:ph sz="quarter" idx="17"/>
          </p:nvPr>
        </p:nvSpPr>
        <p:spPr>
          <a:xfrm>
            <a:off x="4572000" y="2855736"/>
            <a:ext cx="2286000" cy="2859264"/>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6858000" y="2855736"/>
            <a:ext cx="2286000" cy="2859264"/>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2286001" y="2855736"/>
            <a:ext cx="2286000" cy="2859263"/>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855736"/>
            <a:ext cx="2286000" cy="2859263"/>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9144000" cy="1009843"/>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3112170"/>
            <a:ext cx="4572000" cy="188062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0073955"/>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852209"/>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852755"/>
            <a:ext cx="9144000" cy="2860041"/>
          </a:xfrm>
          <a:prstGeom prst="rect">
            <a:avLst/>
          </a:prstGeom>
        </p:spPr>
      </p:pic>
      <p:sp>
        <p:nvSpPr>
          <p:cNvPr id="6" name="Content Placeholder 5"/>
          <p:cNvSpPr>
            <a:spLocks noGrp="1"/>
          </p:cNvSpPr>
          <p:nvPr>
            <p:ph sz="quarter" idx="17"/>
          </p:nvPr>
        </p:nvSpPr>
        <p:spPr>
          <a:xfrm>
            <a:off x="4572000" y="2855736"/>
            <a:ext cx="2286000" cy="2859264"/>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6858000" y="2855736"/>
            <a:ext cx="2286000" cy="2859264"/>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855736"/>
            <a:ext cx="2286000" cy="2859263"/>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855736"/>
            <a:ext cx="2286000" cy="2859263"/>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1009843"/>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3755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720080"/>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868084"/>
            <a:ext cx="2286000" cy="2846917"/>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857500"/>
            <a:ext cx="4343403" cy="28575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40527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720080"/>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720080"/>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77721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715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23521"/>
            <a:ext cx="4142232" cy="369333"/>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432278"/>
            <a:ext cx="1837944" cy="356305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918014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07763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756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809561"/>
            <a:ext cx="1904833" cy="211328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778157"/>
            <a:ext cx="1540492" cy="2158688"/>
          </a:xfrm>
          <a:prstGeom prst="rect">
            <a:avLst/>
          </a:prstGeom>
        </p:spPr>
      </p:pic>
    </p:spTree>
    <p:extLst>
      <p:ext uri="{BB962C8B-B14F-4D97-AF65-F5344CB8AC3E}">
        <p14:creationId xmlns:p14="http://schemas.microsoft.com/office/powerpoint/2010/main" val="26071756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1"/>
            <a:ext cx="9144000" cy="5729111"/>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778157"/>
            <a:ext cx="1540492" cy="2158688"/>
          </a:xfrm>
          <a:prstGeom prst="rect">
            <a:avLst/>
          </a:prstGeom>
        </p:spPr>
      </p:pic>
    </p:spTree>
    <p:extLst>
      <p:ext uri="{BB962C8B-B14F-4D97-AF65-F5344CB8AC3E}">
        <p14:creationId xmlns:p14="http://schemas.microsoft.com/office/powerpoint/2010/main" val="12348157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EADD43-A049-8E43-AF32-ACC956D74427}"/>
              </a:ext>
            </a:extLst>
          </p:cNvPr>
          <p:cNvSpPr/>
          <p:nvPr userDrawn="1"/>
        </p:nvSpPr>
        <p:spPr>
          <a:xfrm>
            <a:off x="3853053" y="2672834"/>
            <a:ext cx="1437894"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1800" dirty="0"/>
          </a:p>
        </p:txBody>
      </p:sp>
    </p:spTree>
    <p:extLst>
      <p:ext uri="{BB962C8B-B14F-4D97-AF65-F5344CB8AC3E}">
        <p14:creationId xmlns:p14="http://schemas.microsoft.com/office/powerpoint/2010/main" val="258838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able, 2-column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5"/>
          </p:nvPr>
        </p:nvSpPr>
        <p:spPr>
          <a:xfrm>
            <a:off x="457200" y="914400"/>
            <a:ext cx="8228653" cy="2171700"/>
          </a:xfrm>
          <a:prstGeom prst="rect">
            <a:avLst/>
          </a:prstGeom>
        </p:spPr>
        <p:txBody>
          <a:bodyPr/>
          <a:lstStyle>
            <a:lvl1pPr marL="0" indent="0" algn="ctr">
              <a:buFontTx/>
              <a:buNone/>
              <a:defRPr/>
            </a:lvl1pPr>
          </a:lstStyle>
          <a:p>
            <a:r>
              <a:rPr lang="en-US"/>
              <a:t>Click icon to add table</a:t>
            </a:r>
            <a:endParaRPr lang="en-US" dirty="0"/>
          </a:p>
        </p:txBody>
      </p:sp>
      <p:sp>
        <p:nvSpPr>
          <p:cNvPr id="9" name="Text Placeholder 8"/>
          <p:cNvSpPr>
            <a:spLocks noGrp="1"/>
          </p:cNvSpPr>
          <p:nvPr>
            <p:ph type="body" sz="quarter" idx="16"/>
          </p:nvPr>
        </p:nvSpPr>
        <p:spPr>
          <a:xfrm>
            <a:off x="4800600" y="3365851"/>
            <a:ext cx="3885253" cy="1663350"/>
          </a:xfrm>
          <a:prstGeom prst="rect">
            <a:avLst/>
          </a:prstGeom>
        </p:spPr>
        <p:txBody>
          <a:bodyPr>
            <a:normAutofit/>
          </a:bodyPr>
          <a:lstStyle>
            <a:lvl1pPr>
              <a:defRPr sz="14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7"/>
          </p:nvPr>
        </p:nvSpPr>
        <p:spPr>
          <a:xfrm>
            <a:off x="454269" y="3365500"/>
            <a:ext cx="3889132" cy="1663685"/>
          </a:xfrm>
          <a:prstGeom prst="rect">
            <a:avLst/>
          </a:prstGeom>
        </p:spPr>
        <p:txBody>
          <a:bodyPr>
            <a:normAutofit/>
          </a:bodyPr>
          <a:lstStyle>
            <a:lvl1pPr>
              <a:defRPr sz="1400"/>
            </a:lvl1pPr>
            <a:lvl2pPr marL="409575" indent="-165100">
              <a:buFont typeface="Arial" panose="020B0604020202020204" pitchFamily="34" charset="0"/>
              <a:buChar cha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8"/>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31583845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715000"/>
          </a:xfrm>
          <a:prstGeom prst="rect">
            <a:avLst/>
          </a:prstGeom>
        </p:spPr>
      </p:pic>
      <p:pic>
        <p:nvPicPr>
          <p:cNvPr id="6" name="Picture 5"/>
          <p:cNvPicPr>
            <a:picLocks noChangeAspect="1"/>
          </p:cNvPicPr>
          <p:nvPr userDrawn="1"/>
        </p:nvPicPr>
        <p:blipFill>
          <a:blip r:embed="rId3"/>
          <a:stretch>
            <a:fillRect/>
          </a:stretch>
        </p:blipFill>
        <p:spPr>
          <a:xfrm>
            <a:off x="3925953" y="2572908"/>
            <a:ext cx="1292094" cy="569188"/>
          </a:xfrm>
          <a:prstGeom prst="rect">
            <a:avLst/>
          </a:prstGeom>
        </p:spPr>
      </p:pic>
    </p:spTree>
    <p:extLst>
      <p:ext uri="{BB962C8B-B14F-4D97-AF65-F5344CB8AC3E}">
        <p14:creationId xmlns:p14="http://schemas.microsoft.com/office/powerpoint/2010/main" val="6791433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715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23520"/>
            <a:ext cx="6419088" cy="894080"/>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381760"/>
            <a:ext cx="1837944" cy="3613573"/>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381760"/>
            <a:ext cx="1837944" cy="3613573"/>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381760"/>
            <a:ext cx="1837944" cy="3613573"/>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1796243"/>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4"/>
          </p:nvPr>
        </p:nvSpPr>
        <p:spPr>
          <a:xfrm>
            <a:off x="454268" y="914400"/>
            <a:ext cx="8231585" cy="4114800"/>
          </a:xfrm>
          <a:prstGeom prst="rect">
            <a:avLst/>
          </a:prstGeom>
        </p:spPr>
        <p:txBody>
          <a:bodyPr/>
          <a:lstStyle>
            <a:lvl1pPr marL="0" indent="0" algn="ctr">
              <a:buFontTx/>
              <a:buNone/>
              <a:defRPr/>
            </a:lvl1pPr>
          </a:lstStyle>
          <a:p>
            <a:r>
              <a:rPr lang="en-US"/>
              <a:t>Click icon to add table</a:t>
            </a:r>
            <a:endParaRPr lang="en-US" dirty="0"/>
          </a:p>
        </p:txBody>
      </p:sp>
      <p:sp>
        <p:nvSpPr>
          <p:cNvPr id="4" name="Footer Placeholder 3"/>
          <p:cNvSpPr>
            <a:spLocks noGrp="1"/>
          </p:cNvSpPr>
          <p:nvPr>
            <p:ph type="ftr" sz="quarter" idx="15"/>
          </p:nvPr>
        </p:nvSpPr>
        <p:spPr>
          <a:xfrm flipH="1">
            <a:off x="6972300" y="5473125"/>
            <a:ext cx="1137885" cy="182880"/>
          </a:xfrm>
          <a:prstGeom prst="rect">
            <a:avLst/>
          </a:prstGeom>
        </p:spPr>
        <p:txBody>
          <a:bodyPr/>
          <a:lstStyle/>
          <a:p>
            <a:pPr defTabSz="685800" eaLnBrk="1" hangingPunct="1">
              <a:lnSpc>
                <a:spcPct val="90000"/>
              </a:lnSpc>
              <a:spcBef>
                <a:spcPts val="600"/>
              </a:spcBef>
              <a:buClr>
                <a:srgbClr val="1D3649"/>
              </a:buClr>
            </a:pPr>
            <a:r>
              <a:rPr lang="en-US">
                <a:solidFill>
                  <a:srgbClr val="FFFFFF"/>
                </a:solidFill>
              </a:rPr>
              <a:t>IBM Confidential - Shared Under NDA</a:t>
            </a:r>
            <a:endParaRPr lang="en-US" dirty="0">
              <a:solidFill>
                <a:srgbClr val="FFFFFF"/>
              </a:solidFill>
            </a:endParaRPr>
          </a:p>
        </p:txBody>
      </p:sp>
    </p:spTree>
    <p:extLst>
      <p:ext uri="{BB962C8B-B14F-4D97-AF65-F5344CB8AC3E}">
        <p14:creationId xmlns:p14="http://schemas.microsoft.com/office/powerpoint/2010/main" val="72349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theme" Target="../theme/theme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54269" y="225965"/>
            <a:ext cx="8231583" cy="345535"/>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156" name="Text Placeholder 155"/>
          <p:cNvSpPr>
            <a:spLocks noGrp="1"/>
          </p:cNvSpPr>
          <p:nvPr userDrawn="1">
            <p:ph type="body" idx="1"/>
          </p:nvPr>
        </p:nvSpPr>
        <p:spPr>
          <a:xfrm>
            <a:off x="457200" y="914400"/>
            <a:ext cx="8229600" cy="4111371"/>
          </a:xfrm>
          <a:prstGeom prst="rect">
            <a:avLst/>
          </a:prstGeom>
        </p:spPr>
        <p:txBody>
          <a:bodyPr vert="horz" lIns="0" tIns="54864" rIns="0"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454269" y="50183"/>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5458968"/>
            <a:ext cx="9144000" cy="256032"/>
          </a:xfrm>
          <a:prstGeom prst="rect">
            <a:avLst/>
          </a:prstGeom>
          <a:solidFill>
            <a:srgbClr val="010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dirty="0">
              <a:solidFill>
                <a:srgbClr val="FFFFFF"/>
              </a:solidFill>
            </a:endParaRPr>
          </a:p>
        </p:txBody>
      </p:sp>
      <p:sp>
        <p:nvSpPr>
          <p:cNvPr id="19" name="TextBox 18"/>
          <p:cNvSpPr txBox="1"/>
          <p:nvPr userDrawn="1"/>
        </p:nvSpPr>
        <p:spPr>
          <a:xfrm>
            <a:off x="114300" y="5473125"/>
            <a:ext cx="4745732" cy="182880"/>
          </a:xfrm>
          <a:prstGeom prst="rect">
            <a:avLst/>
          </a:prstGeom>
          <a:noFill/>
        </p:spPr>
        <p:txBody>
          <a:bodyPr vert="horz" wrap="none" lIns="0" tIns="0" rIns="0" bIns="0" rtlCol="0" anchor="b" anchorCtr="0">
            <a:noAutofit/>
          </a:bodyPr>
          <a:lstStyle>
            <a:defPPr>
              <a:defRPr lang="en-US"/>
            </a:defPPr>
            <a:lvl1pPr algn="r" defTabSz="685800">
              <a:lnSpc>
                <a:spcPct val="90000"/>
              </a:lnSpc>
              <a:spcBef>
                <a:spcPts val="600"/>
              </a:spcBef>
              <a:buClr>
                <a:schemeClr val="tx2"/>
              </a:buClr>
              <a:defRPr sz="800" b="0" cap="all" baseline="0">
                <a:solidFill>
                  <a:schemeClr val="bg1"/>
                </a:solidFill>
                <a:ea typeface="+mn-ea"/>
                <a:cs typeface="Arial" panose="020B0604020202020204" pitchFamily="34" charset="0"/>
              </a:defRPr>
            </a:lvl1pPr>
          </a:lstStyle>
          <a:p>
            <a:pPr algn="l" eaLnBrk="1" hangingPunct="1">
              <a:buClr>
                <a:srgbClr val="1D3649"/>
              </a:buClr>
              <a:tabLst>
                <a:tab pos="173038" algn="r"/>
                <a:tab pos="346075" algn="l"/>
              </a:tabLst>
            </a:pPr>
            <a:r>
              <a:rPr lang="en-US" sz="900" cap="none" dirty="0">
                <a:solidFill>
                  <a:srgbClr val="FFFFFF"/>
                </a:solidFill>
              </a:rPr>
              <a:t>	</a:t>
            </a:r>
            <a:fld id="{69536531-B958-4C09-B602-69D38812002E}" type="slidenum">
              <a:rPr lang="en-US" sz="900" cap="none" smtClean="0">
                <a:solidFill>
                  <a:srgbClr val="FFFFFF"/>
                </a:solidFill>
              </a:rPr>
              <a:pPr algn="l" eaLnBrk="1" hangingPunct="1">
                <a:buClr>
                  <a:srgbClr val="1D3649"/>
                </a:buClr>
                <a:tabLst>
                  <a:tab pos="173038" algn="r"/>
                  <a:tab pos="346075" algn="l"/>
                </a:tabLst>
              </a:pPr>
              <a:t>‹#›</a:t>
            </a:fld>
            <a:r>
              <a:rPr lang="en-US" sz="900" cap="none" dirty="0">
                <a:solidFill>
                  <a:srgbClr val="FFFFFF"/>
                </a:solidFill>
              </a:rPr>
              <a:t>	</a:t>
            </a:r>
            <a:r>
              <a:rPr lang="en-US" sz="900" dirty="0"/>
              <a:t> Towards Deep Learning Models Resistant to Adversarial Attacks </a:t>
            </a:r>
            <a:endParaRPr lang="en-US" sz="900" cap="none" dirty="0">
              <a:solidFill>
                <a:srgbClr val="FFFFFF"/>
              </a:solidFill>
            </a:endParaRPr>
          </a:p>
        </p:txBody>
      </p:sp>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014" r:id="rId1"/>
    <p:sldLayoutId id="2147483992" r:id="rId2"/>
    <p:sldLayoutId id="2147483991" r:id="rId3"/>
    <p:sldLayoutId id="2147484015" r:id="rId4"/>
    <p:sldLayoutId id="2147483996" r:id="rId5"/>
    <p:sldLayoutId id="2147483999" r:id="rId6"/>
    <p:sldLayoutId id="2147483993" r:id="rId7"/>
    <p:sldLayoutId id="2147483998" r:id="rId8"/>
    <p:sldLayoutId id="2147483995" r:id="rId9"/>
    <p:sldLayoutId id="2147483997" r:id="rId10"/>
    <p:sldLayoutId id="2147483970" r:id="rId11"/>
    <p:sldLayoutId id="2147483973" r:id="rId12"/>
    <p:sldLayoutId id="2147484000" r:id="rId13"/>
    <p:sldLayoutId id="2147483866" r:id="rId14"/>
    <p:sldLayoutId id="2147484002" r:id="rId15"/>
  </p:sldLayoutIdLst>
  <p:hf sldNum="0" hdr="0" dt="0"/>
  <p:txStyles>
    <p:titleStyle>
      <a:lvl1pPr algn="l" defTabSz="228600" rtl="0" eaLnBrk="1" latinLnBrk="0" hangingPunct="1">
        <a:lnSpc>
          <a:spcPts val="2300"/>
        </a:lnSpc>
        <a:spcBef>
          <a:spcPct val="0"/>
        </a:spcBef>
        <a:buNone/>
        <a:tabLst>
          <a:tab pos="228600" algn="l"/>
        </a:tabLst>
        <a:defRPr sz="2200" kern="1200" baseline="0">
          <a:solidFill>
            <a:srgbClr val="1D3649"/>
          </a:solidFill>
          <a:latin typeface="Arial" panose="020B0604020202020204" pitchFamily="34" charset="0"/>
          <a:ea typeface="+mj-ea"/>
          <a:cs typeface="Arial" panose="020B0604020202020204" pitchFamily="34" charset="0"/>
        </a:defRPr>
      </a:lvl1pPr>
    </p:titleStyle>
    <p:bodyStyle>
      <a:lvl1pPr marL="198438" indent="-198438" algn="l" defTabSz="685800" rtl="0" eaLnBrk="1" latinLnBrk="0" hangingPunct="1">
        <a:lnSpc>
          <a:spcPct val="100000"/>
        </a:lnSpc>
        <a:spcBef>
          <a:spcPts val="1200"/>
        </a:spcBef>
        <a:buClr>
          <a:srgbClr val="FF5003"/>
        </a:buClr>
        <a:buFont typeface="Arial" panose="020B0604020202020204" pitchFamily="34" charset="0"/>
        <a:buChar char="•"/>
        <a:defRPr sz="1400" kern="1200">
          <a:solidFill>
            <a:srgbClr val="1D3649"/>
          </a:solidFill>
          <a:latin typeface="Arial" panose="020B0604020202020204" pitchFamily="34" charset="0"/>
          <a:ea typeface="+mn-ea"/>
          <a:cs typeface="Arial" panose="020B0604020202020204" pitchFamily="34" charset="0"/>
        </a:defRPr>
      </a:lvl1pPr>
      <a:lvl2pPr marL="409575" marR="0" indent="-165100"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2pPr>
      <a:lvl3pPr marL="593725" marR="0" indent="-14446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472" userDrawn="1">
          <p15:clr>
            <a:srgbClr val="F26B43"/>
          </p15:clr>
        </p15:guide>
        <p15:guide id="3" orient="horz" pos="576" userDrawn="1">
          <p15:clr>
            <a:srgbClr val="F26B43"/>
          </p15:clr>
        </p15:guide>
        <p15:guide id="4" orient="horz" pos="3168" userDrawn="1">
          <p15:clr>
            <a:srgbClr val="F26B43"/>
          </p15:clr>
        </p15:guide>
        <p15:guide id="7" pos="288" userDrawn="1">
          <p15:clr>
            <a:srgbClr val="F26B43"/>
          </p15:clr>
        </p15:guide>
        <p15:guide id="8" pos="2880" userDrawn="1">
          <p15:clr>
            <a:srgbClr val="F26B43"/>
          </p15:clr>
        </p15:guide>
        <p15:guide id="9"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23520"/>
            <a:ext cx="4142232" cy="497843"/>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432561"/>
            <a:ext cx="4123943" cy="356107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6" y="5361197"/>
            <a:ext cx="94577" cy="10160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22767"/>
            <a:ext cx="9364220" cy="5960533"/>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5361197"/>
            <a:ext cx="1828734" cy="10160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dirty="0"/>
              <a:t>IBM Security / © 2019 IBM Corporation</a:t>
            </a:r>
          </a:p>
        </p:txBody>
      </p:sp>
    </p:spTree>
    <p:extLst>
      <p:ext uri="{BB962C8B-B14F-4D97-AF65-F5344CB8AC3E}">
        <p14:creationId xmlns:p14="http://schemas.microsoft.com/office/powerpoint/2010/main" val="3997111374"/>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49" r:id="rId33"/>
    <p:sldLayoutId id="2147484050" r:id="rId34"/>
  </p:sldLayoutIdLst>
  <p:hf hdr="0" dt="0"/>
  <p:txStyles>
    <p:titleStyle>
      <a:lvl1pPr algn="l" rtl="1"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1" eaLnBrk="1" fontAlgn="base" hangingPunct="1">
        <a:lnSpc>
          <a:spcPct val="90000"/>
        </a:lnSpc>
        <a:spcBef>
          <a:spcPct val="0"/>
        </a:spcBef>
        <a:spcAft>
          <a:spcPct val="0"/>
        </a:spcAft>
        <a:defRPr sz="2220">
          <a:solidFill>
            <a:srgbClr val="191919"/>
          </a:solidFill>
          <a:latin typeface="HelvNeue Light for IBM" pitchFamily="34" charset="0"/>
        </a:defRPr>
      </a:lvl2pPr>
      <a:lvl3pPr algn="l" rtl="1" eaLnBrk="1" fontAlgn="base" hangingPunct="1">
        <a:lnSpc>
          <a:spcPct val="90000"/>
        </a:lnSpc>
        <a:spcBef>
          <a:spcPct val="0"/>
        </a:spcBef>
        <a:spcAft>
          <a:spcPct val="0"/>
        </a:spcAft>
        <a:defRPr sz="2220">
          <a:solidFill>
            <a:srgbClr val="191919"/>
          </a:solidFill>
          <a:latin typeface="HelvNeue Light for IBM" pitchFamily="34" charset="0"/>
        </a:defRPr>
      </a:lvl3pPr>
      <a:lvl4pPr algn="l" rtl="1" eaLnBrk="1" fontAlgn="base" hangingPunct="1">
        <a:lnSpc>
          <a:spcPct val="90000"/>
        </a:lnSpc>
        <a:spcBef>
          <a:spcPct val="0"/>
        </a:spcBef>
        <a:spcAft>
          <a:spcPct val="0"/>
        </a:spcAft>
        <a:defRPr sz="2220">
          <a:solidFill>
            <a:srgbClr val="191919"/>
          </a:solidFill>
          <a:latin typeface="HelvNeue Light for IBM" pitchFamily="34" charset="0"/>
        </a:defRPr>
      </a:lvl4pPr>
      <a:lvl5pPr algn="l" rtl="1"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1"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1"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1"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1"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r" rtl="1"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46" indent="-171446" algn="r" rtl="1"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892" indent="-141284" algn="r" rtl="1"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34" indent="-193670" algn="r" rtl="1"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55" indent="-171446" algn="r" rtl="1"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662" indent="-129665" algn="r" rtl="1"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r" rtl="1"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r" rtl="1"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r" rtl="1"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r" defTabSz="725112" rtl="1" eaLnBrk="1" latinLnBrk="0" hangingPunct="1">
        <a:defRPr sz="1428" kern="1200">
          <a:solidFill>
            <a:schemeClr val="tx1"/>
          </a:solidFill>
          <a:latin typeface="+mn-lt"/>
          <a:ea typeface="+mn-ea"/>
          <a:cs typeface="+mn-cs"/>
        </a:defRPr>
      </a:lvl1pPr>
      <a:lvl2pPr marL="362555" algn="r" defTabSz="725112" rtl="1" eaLnBrk="1" latinLnBrk="0" hangingPunct="1">
        <a:defRPr sz="1428" kern="1200">
          <a:solidFill>
            <a:schemeClr val="tx1"/>
          </a:solidFill>
          <a:latin typeface="+mn-lt"/>
          <a:ea typeface="+mn-ea"/>
          <a:cs typeface="+mn-cs"/>
        </a:defRPr>
      </a:lvl2pPr>
      <a:lvl3pPr marL="725112" algn="r" defTabSz="725112" rtl="1" eaLnBrk="1" latinLnBrk="0" hangingPunct="1">
        <a:defRPr sz="1428" kern="1200">
          <a:solidFill>
            <a:schemeClr val="tx1"/>
          </a:solidFill>
          <a:latin typeface="+mn-lt"/>
          <a:ea typeface="+mn-ea"/>
          <a:cs typeface="+mn-cs"/>
        </a:defRPr>
      </a:lvl3pPr>
      <a:lvl4pPr marL="1087666" algn="r" defTabSz="725112" rtl="1" eaLnBrk="1" latinLnBrk="0" hangingPunct="1">
        <a:defRPr sz="1428" kern="1200">
          <a:solidFill>
            <a:schemeClr val="tx1"/>
          </a:solidFill>
          <a:latin typeface="+mn-lt"/>
          <a:ea typeface="+mn-ea"/>
          <a:cs typeface="+mn-cs"/>
        </a:defRPr>
      </a:lvl4pPr>
      <a:lvl5pPr marL="1450222" algn="r" defTabSz="725112" rtl="1" eaLnBrk="1" latinLnBrk="0" hangingPunct="1">
        <a:defRPr sz="1428" kern="1200">
          <a:solidFill>
            <a:schemeClr val="tx1"/>
          </a:solidFill>
          <a:latin typeface="+mn-lt"/>
          <a:ea typeface="+mn-ea"/>
          <a:cs typeface="+mn-cs"/>
        </a:defRPr>
      </a:lvl5pPr>
      <a:lvl6pPr marL="1812778" algn="r" defTabSz="725112" rtl="1" eaLnBrk="1" latinLnBrk="0" hangingPunct="1">
        <a:defRPr sz="1428" kern="1200">
          <a:solidFill>
            <a:schemeClr val="tx1"/>
          </a:solidFill>
          <a:latin typeface="+mn-lt"/>
          <a:ea typeface="+mn-ea"/>
          <a:cs typeface="+mn-cs"/>
        </a:defRPr>
      </a:lvl6pPr>
      <a:lvl7pPr marL="2175332" algn="r" defTabSz="725112" rtl="1" eaLnBrk="1" latinLnBrk="0" hangingPunct="1">
        <a:defRPr sz="1428" kern="1200">
          <a:solidFill>
            <a:schemeClr val="tx1"/>
          </a:solidFill>
          <a:latin typeface="+mn-lt"/>
          <a:ea typeface="+mn-ea"/>
          <a:cs typeface="+mn-cs"/>
        </a:defRPr>
      </a:lvl7pPr>
      <a:lvl8pPr marL="2537888" algn="r" defTabSz="725112" rtl="1" eaLnBrk="1" latinLnBrk="0" hangingPunct="1">
        <a:defRPr sz="1428" kern="1200">
          <a:solidFill>
            <a:schemeClr val="tx1"/>
          </a:solidFill>
          <a:latin typeface="+mn-lt"/>
          <a:ea typeface="+mn-ea"/>
          <a:cs typeface="+mn-cs"/>
        </a:defRPr>
      </a:lvl8pPr>
      <a:lvl9pPr marL="2900444" algn="r" defTabSz="725112" rtl="1"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23520"/>
            <a:ext cx="4142232" cy="497843"/>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432561"/>
            <a:ext cx="4123943" cy="356107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6" y="5361197"/>
            <a:ext cx="94577" cy="10160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22767"/>
            <a:ext cx="9364220" cy="5960533"/>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5361197"/>
            <a:ext cx="1828734" cy="10160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dirty="0"/>
              <a:t>IBM Security / © 2019 IBM Corporation</a:t>
            </a:r>
          </a:p>
        </p:txBody>
      </p:sp>
    </p:spTree>
    <p:extLst>
      <p:ext uri="{BB962C8B-B14F-4D97-AF65-F5344CB8AC3E}">
        <p14:creationId xmlns:p14="http://schemas.microsoft.com/office/powerpoint/2010/main" val="3163223347"/>
      </p:ext>
    </p:extLst>
  </p:cSld>
  <p:clrMap bg1="dk1" tx1="lt1" bg2="dk2" tx2="lt2" accent1="accent1" accent2="accent2" accent3="accent3" accent4="accent4" accent5="accent5" accent6="accent6" hlink="hlink" folHlink="folHlink"/>
  <p:sldLayoutIdLst>
    <p:sldLayoutId id="2147484052"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Lst>
  <p:hf hdr="0" dt="0"/>
  <p:txStyles>
    <p:titleStyle>
      <a:lvl1pPr algn="l" rtl="1"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1" eaLnBrk="1" fontAlgn="base" hangingPunct="1">
        <a:lnSpc>
          <a:spcPct val="90000"/>
        </a:lnSpc>
        <a:spcBef>
          <a:spcPct val="0"/>
        </a:spcBef>
        <a:spcAft>
          <a:spcPct val="0"/>
        </a:spcAft>
        <a:defRPr sz="2220">
          <a:solidFill>
            <a:srgbClr val="191919"/>
          </a:solidFill>
          <a:latin typeface="HelvNeue Light for IBM" pitchFamily="34" charset="0"/>
        </a:defRPr>
      </a:lvl2pPr>
      <a:lvl3pPr algn="l" rtl="1" eaLnBrk="1" fontAlgn="base" hangingPunct="1">
        <a:lnSpc>
          <a:spcPct val="90000"/>
        </a:lnSpc>
        <a:spcBef>
          <a:spcPct val="0"/>
        </a:spcBef>
        <a:spcAft>
          <a:spcPct val="0"/>
        </a:spcAft>
        <a:defRPr sz="2220">
          <a:solidFill>
            <a:srgbClr val="191919"/>
          </a:solidFill>
          <a:latin typeface="HelvNeue Light for IBM" pitchFamily="34" charset="0"/>
        </a:defRPr>
      </a:lvl3pPr>
      <a:lvl4pPr algn="l" rtl="1" eaLnBrk="1" fontAlgn="base" hangingPunct="1">
        <a:lnSpc>
          <a:spcPct val="90000"/>
        </a:lnSpc>
        <a:spcBef>
          <a:spcPct val="0"/>
        </a:spcBef>
        <a:spcAft>
          <a:spcPct val="0"/>
        </a:spcAft>
        <a:defRPr sz="2220">
          <a:solidFill>
            <a:srgbClr val="191919"/>
          </a:solidFill>
          <a:latin typeface="HelvNeue Light for IBM" pitchFamily="34" charset="0"/>
        </a:defRPr>
      </a:lvl4pPr>
      <a:lvl5pPr algn="l" rtl="1"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1"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1"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1"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1"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r" rtl="1"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46" indent="-171446" algn="r" rtl="1"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892" indent="-141284" algn="r" rtl="1"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34" indent="-193670" algn="r" rtl="1"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55" indent="-171446" algn="r" rtl="1"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662" indent="-129665" algn="r" rtl="1"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r" rtl="1"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r" rtl="1"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r" rtl="1"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r" defTabSz="725112" rtl="1" eaLnBrk="1" latinLnBrk="0" hangingPunct="1">
        <a:defRPr sz="1428" kern="1200">
          <a:solidFill>
            <a:schemeClr val="tx1"/>
          </a:solidFill>
          <a:latin typeface="+mn-lt"/>
          <a:ea typeface="+mn-ea"/>
          <a:cs typeface="+mn-cs"/>
        </a:defRPr>
      </a:lvl1pPr>
      <a:lvl2pPr marL="362555" algn="r" defTabSz="725112" rtl="1" eaLnBrk="1" latinLnBrk="0" hangingPunct="1">
        <a:defRPr sz="1428" kern="1200">
          <a:solidFill>
            <a:schemeClr val="tx1"/>
          </a:solidFill>
          <a:latin typeface="+mn-lt"/>
          <a:ea typeface="+mn-ea"/>
          <a:cs typeface="+mn-cs"/>
        </a:defRPr>
      </a:lvl2pPr>
      <a:lvl3pPr marL="725112" algn="r" defTabSz="725112" rtl="1" eaLnBrk="1" latinLnBrk="0" hangingPunct="1">
        <a:defRPr sz="1428" kern="1200">
          <a:solidFill>
            <a:schemeClr val="tx1"/>
          </a:solidFill>
          <a:latin typeface="+mn-lt"/>
          <a:ea typeface="+mn-ea"/>
          <a:cs typeface="+mn-cs"/>
        </a:defRPr>
      </a:lvl3pPr>
      <a:lvl4pPr marL="1087666" algn="r" defTabSz="725112" rtl="1" eaLnBrk="1" latinLnBrk="0" hangingPunct="1">
        <a:defRPr sz="1428" kern="1200">
          <a:solidFill>
            <a:schemeClr val="tx1"/>
          </a:solidFill>
          <a:latin typeface="+mn-lt"/>
          <a:ea typeface="+mn-ea"/>
          <a:cs typeface="+mn-cs"/>
        </a:defRPr>
      </a:lvl4pPr>
      <a:lvl5pPr marL="1450222" algn="r" defTabSz="725112" rtl="1" eaLnBrk="1" latinLnBrk="0" hangingPunct="1">
        <a:defRPr sz="1428" kern="1200">
          <a:solidFill>
            <a:schemeClr val="tx1"/>
          </a:solidFill>
          <a:latin typeface="+mn-lt"/>
          <a:ea typeface="+mn-ea"/>
          <a:cs typeface="+mn-cs"/>
        </a:defRPr>
      </a:lvl5pPr>
      <a:lvl6pPr marL="1812778" algn="r" defTabSz="725112" rtl="1" eaLnBrk="1" latinLnBrk="0" hangingPunct="1">
        <a:defRPr sz="1428" kern="1200">
          <a:solidFill>
            <a:schemeClr val="tx1"/>
          </a:solidFill>
          <a:latin typeface="+mn-lt"/>
          <a:ea typeface="+mn-ea"/>
          <a:cs typeface="+mn-cs"/>
        </a:defRPr>
      </a:lvl6pPr>
      <a:lvl7pPr marL="2175332" algn="r" defTabSz="725112" rtl="1" eaLnBrk="1" latinLnBrk="0" hangingPunct="1">
        <a:defRPr sz="1428" kern="1200">
          <a:solidFill>
            <a:schemeClr val="tx1"/>
          </a:solidFill>
          <a:latin typeface="+mn-lt"/>
          <a:ea typeface="+mn-ea"/>
          <a:cs typeface="+mn-cs"/>
        </a:defRPr>
      </a:lvl7pPr>
      <a:lvl8pPr marL="2537888" algn="r" defTabSz="725112" rtl="1" eaLnBrk="1" latinLnBrk="0" hangingPunct="1">
        <a:defRPr sz="1428" kern="1200">
          <a:solidFill>
            <a:schemeClr val="tx1"/>
          </a:solidFill>
          <a:latin typeface="+mn-lt"/>
          <a:ea typeface="+mn-ea"/>
          <a:cs typeface="+mn-cs"/>
        </a:defRPr>
      </a:lvl8pPr>
      <a:lvl9pPr marL="2900444" algn="r" defTabSz="725112" rtl="1"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a:extLst>
              <a:ext uri="{FF2B5EF4-FFF2-40B4-BE49-F238E27FC236}">
                <a16:creationId xmlns:a16="http://schemas.microsoft.com/office/drawing/2014/main" id="{DD20D32D-1678-4187-8BFF-F38B9286AC11}"/>
              </a:ext>
            </a:extLst>
          </p:cNvPr>
          <p:cNvSpPr txBox="1">
            <a:spLocks/>
          </p:cNvSpPr>
          <p:nvPr/>
        </p:nvSpPr>
        <p:spPr>
          <a:xfrm>
            <a:off x="0" y="0"/>
            <a:ext cx="0" cy="0"/>
          </a:xfrm>
        </p:spPr>
        <p:txBody>
          <a:bodyPr vert="horz" wrap="none" lIns="0" tIns="0" rIns="0" bIns="0" rtlCol="0" anchor="ctr">
            <a:noAutofit/>
          </a:bodyPr>
          <a:lstStyle>
            <a:defPPr>
              <a:defRPr lang="en-US"/>
            </a:defPPr>
            <a:lvl1pPr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kern="1200">
                <a:solidFill>
                  <a:schemeClr val="tx1"/>
                </a:solidFill>
                <a:latin typeface="Arial" pitchFamily="34" charset="0"/>
                <a:ea typeface="ＭＳ Ｐゴシック" pitchFamily="34" charset="-128"/>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srgbClr val="000000"/>
                </a:solidFill>
                <a:effectLst/>
                <a:uLnTx/>
                <a:uFillTx/>
                <a:latin typeface="Calibri" panose="020F0502020204030204" pitchFamily="34" charset="0"/>
                <a:cs typeface="Calibri" panose="020F050202020403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7C45CFA-AA56-43EA-BD80-2C6C84A13B22}"/>
              </a:ext>
            </a:extLst>
          </p:cNvPr>
          <p:cNvSpPr txBox="1"/>
          <p:nvPr/>
        </p:nvSpPr>
        <p:spPr>
          <a:xfrm>
            <a:off x="755576" y="1561356"/>
            <a:ext cx="6840760" cy="954107"/>
          </a:xfrm>
          <a:prstGeom prst="rect">
            <a:avLst/>
          </a:prstGeom>
          <a:noFill/>
        </p:spPr>
        <p:txBody>
          <a:bodyPr wrap="square" rtlCol="0">
            <a:spAutoFit/>
          </a:bodyPr>
          <a:lstStyle/>
          <a:p>
            <a:r>
              <a:rPr lang="en-US" sz="2800" b="1" dirty="0">
                <a:solidFill>
                  <a:schemeClr val="bg1"/>
                </a:solidFill>
                <a:ea typeface="IBM Plex Sans" charset="0"/>
                <a:cs typeface="Arial" panose="020B0604020202020204" pitchFamily="34" charset="0"/>
              </a:rPr>
              <a:t>Towards Deep Learning Models Resistant to Adversarial Attacks</a:t>
            </a:r>
          </a:p>
        </p:txBody>
      </p:sp>
      <p:sp>
        <p:nvSpPr>
          <p:cNvPr id="6" name="TextBox 5">
            <a:extLst>
              <a:ext uri="{FF2B5EF4-FFF2-40B4-BE49-F238E27FC236}">
                <a16:creationId xmlns:a16="http://schemas.microsoft.com/office/drawing/2014/main" id="{525CCC84-3130-4E1F-8FA3-22FD7D4A4C25}"/>
              </a:ext>
            </a:extLst>
          </p:cNvPr>
          <p:cNvSpPr txBox="1"/>
          <p:nvPr/>
        </p:nvSpPr>
        <p:spPr>
          <a:xfrm>
            <a:off x="755576" y="2641476"/>
            <a:ext cx="7200800" cy="738664"/>
          </a:xfrm>
          <a:prstGeom prst="rect">
            <a:avLst/>
          </a:prstGeom>
          <a:noFill/>
        </p:spPr>
        <p:txBody>
          <a:bodyPr wrap="square" rtlCol="0">
            <a:spAutoFit/>
          </a:bodyPr>
          <a:lstStyle/>
          <a:p>
            <a:r>
              <a:rPr lang="en-US" sz="1400" dirty="0">
                <a:solidFill>
                  <a:schemeClr val="bg1"/>
                </a:solidFill>
                <a:ea typeface="IBM Plex Sans" charset="0"/>
                <a:cs typeface="Arial" panose="020B0604020202020204" pitchFamily="34" charset="0"/>
              </a:rPr>
              <a:t>Aleksander </a:t>
            </a:r>
            <a:r>
              <a:rPr lang="en-US" sz="1400" dirty="0" err="1">
                <a:solidFill>
                  <a:schemeClr val="bg1"/>
                </a:solidFill>
                <a:ea typeface="IBM Plex Sans" charset="0"/>
                <a:cs typeface="Arial" panose="020B0604020202020204" pitchFamily="34" charset="0"/>
              </a:rPr>
              <a:t>Madry</a:t>
            </a:r>
            <a:r>
              <a:rPr lang="en-US" sz="1400" dirty="0">
                <a:solidFill>
                  <a:schemeClr val="bg1"/>
                </a:solidFill>
                <a:ea typeface="IBM Plex Sans" charset="0"/>
                <a:cs typeface="Arial" panose="020B0604020202020204" pitchFamily="34" charset="0"/>
              </a:rPr>
              <a:t>, Aleksandar </a:t>
            </a:r>
            <a:r>
              <a:rPr lang="en-US" sz="1400" dirty="0" err="1">
                <a:solidFill>
                  <a:schemeClr val="bg1"/>
                </a:solidFill>
                <a:ea typeface="IBM Plex Sans" charset="0"/>
                <a:cs typeface="Arial" panose="020B0604020202020204" pitchFamily="34" charset="0"/>
              </a:rPr>
              <a:t>Makelov</a:t>
            </a:r>
            <a:r>
              <a:rPr lang="en-US" sz="1400" dirty="0">
                <a:solidFill>
                  <a:schemeClr val="bg1"/>
                </a:solidFill>
                <a:ea typeface="IBM Plex Sans" charset="0"/>
                <a:cs typeface="Arial" panose="020B0604020202020204" pitchFamily="34" charset="0"/>
              </a:rPr>
              <a:t>, Ludwig Schmidt, Dimitris Tsipras, Adrian </a:t>
            </a:r>
            <a:r>
              <a:rPr lang="en-US" sz="1400" dirty="0" err="1">
                <a:solidFill>
                  <a:schemeClr val="bg1"/>
                </a:solidFill>
                <a:ea typeface="IBM Plex Sans" charset="0"/>
                <a:cs typeface="Arial" panose="020B0604020202020204" pitchFamily="34" charset="0"/>
              </a:rPr>
              <a:t>Vladu</a:t>
            </a:r>
            <a:endParaRPr lang="en-US" sz="1400" dirty="0">
              <a:solidFill>
                <a:schemeClr val="bg1"/>
              </a:solidFill>
              <a:ea typeface="IBM Plex Sans" charset="0"/>
              <a:cs typeface="Arial" panose="020B0604020202020204" pitchFamily="34" charset="0"/>
            </a:endParaRPr>
          </a:p>
          <a:p>
            <a:r>
              <a:rPr lang="en-US" sz="1400" dirty="0">
                <a:solidFill>
                  <a:schemeClr val="bg1"/>
                </a:solidFill>
                <a:latin typeface="Arial" panose="020B0604020202020204" pitchFamily="34" charset="0"/>
                <a:ea typeface="IBM Plex Sans" charset="0"/>
                <a:cs typeface="Arial" panose="020B0604020202020204" pitchFamily="34" charset="0"/>
              </a:rPr>
              <a:t>ICLR 2018</a:t>
            </a:r>
          </a:p>
          <a:p>
            <a:endParaRPr lang="en-US" sz="1400" dirty="0">
              <a:solidFill>
                <a:schemeClr val="bg1"/>
              </a:solidFill>
              <a:ea typeface="IBM Plex Sans" charset="0"/>
              <a:cs typeface="Arial" panose="020B0604020202020204" pitchFamily="34" charset="0"/>
            </a:endParaRPr>
          </a:p>
        </p:txBody>
      </p:sp>
      <p:sp>
        <p:nvSpPr>
          <p:cNvPr id="7" name="Rectangle 6">
            <a:extLst>
              <a:ext uri="{FF2B5EF4-FFF2-40B4-BE49-F238E27FC236}">
                <a16:creationId xmlns:a16="http://schemas.microsoft.com/office/drawing/2014/main" id="{B1F21DC5-8B4F-48B6-955D-31BD38FF0D41}"/>
              </a:ext>
            </a:extLst>
          </p:cNvPr>
          <p:cNvSpPr/>
          <p:nvPr/>
        </p:nvSpPr>
        <p:spPr>
          <a:xfrm>
            <a:off x="760718" y="4802297"/>
            <a:ext cx="3409908" cy="307777"/>
          </a:xfrm>
          <a:prstGeom prst="rect">
            <a:avLst/>
          </a:prstGeom>
        </p:spPr>
        <p:txBody>
          <a:bodyPr wrap="none">
            <a:spAutoFit/>
          </a:bodyPr>
          <a:lstStyle/>
          <a:p>
            <a:r>
              <a:rPr lang="en-US" sz="1400" dirty="0">
                <a:solidFill>
                  <a:schemeClr val="bg1"/>
                </a:solidFill>
                <a:ea typeface="IBM Plex Sans" charset="0"/>
                <a:cs typeface="Arial" panose="020B0604020202020204" pitchFamily="34" charset="0"/>
              </a:rPr>
              <a:t>Presenting: Matan Levi &amp; Nadav Shaked</a:t>
            </a:r>
          </a:p>
        </p:txBody>
      </p:sp>
    </p:spTree>
    <p:extLst>
      <p:ext uri="{BB962C8B-B14F-4D97-AF65-F5344CB8AC3E}">
        <p14:creationId xmlns:p14="http://schemas.microsoft.com/office/powerpoint/2010/main" val="2323362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Motivation</a:t>
            </a:r>
            <a:endParaRPr lang="en-US" b="1" dirty="0">
              <a:latin typeface="IBM Plex Sans" panose="020B0503050000000000" pitchFamily="34" charset="0"/>
            </a:endParaRP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790562"/>
          </a:xfrm>
        </p:spPr>
        <p:txBody>
          <a:bodyPr>
            <a:normAutofit/>
          </a:bodyPr>
          <a:lstStyle/>
          <a:p>
            <a:pPr marL="0" indent="0" algn="ctr">
              <a:buNone/>
            </a:pPr>
            <a:r>
              <a:rPr lang="en-US" sz="2400" b="1" dirty="0"/>
              <a:t>DNNs are deployed into security critical systems, such as face recognition, autonomous driving, medical diagnosis</a:t>
            </a:r>
          </a:p>
          <a:p>
            <a:pPr marL="0" indent="0" algn="ctr">
              <a:buNone/>
            </a:pPr>
            <a:endParaRPr lang="en-US" sz="2400" b="1" dirty="0"/>
          </a:p>
        </p:txBody>
      </p:sp>
      <p:pic>
        <p:nvPicPr>
          <p:cNvPr id="4" name="Picture 3">
            <a:extLst>
              <a:ext uri="{FF2B5EF4-FFF2-40B4-BE49-F238E27FC236}">
                <a16:creationId xmlns:a16="http://schemas.microsoft.com/office/drawing/2014/main" id="{FF797A66-C980-4A82-8124-B8950A66BB36}"/>
              </a:ext>
            </a:extLst>
          </p:cNvPr>
          <p:cNvPicPr>
            <a:picLocks noChangeAspect="1"/>
          </p:cNvPicPr>
          <p:nvPr/>
        </p:nvPicPr>
        <p:blipFill>
          <a:blip r:embed="rId3"/>
          <a:stretch>
            <a:fillRect/>
          </a:stretch>
        </p:blipFill>
        <p:spPr>
          <a:xfrm>
            <a:off x="6542162" y="3381774"/>
            <a:ext cx="2051519" cy="1978899"/>
          </a:xfrm>
          <a:prstGeom prst="rect">
            <a:avLst/>
          </a:prstGeom>
        </p:spPr>
      </p:pic>
      <p:pic>
        <p:nvPicPr>
          <p:cNvPr id="5" name="Picture 4">
            <a:extLst>
              <a:ext uri="{FF2B5EF4-FFF2-40B4-BE49-F238E27FC236}">
                <a16:creationId xmlns:a16="http://schemas.microsoft.com/office/drawing/2014/main" id="{27975B17-9878-438C-8AE7-8779FE1E0814}"/>
              </a:ext>
            </a:extLst>
          </p:cNvPr>
          <p:cNvPicPr>
            <a:picLocks noChangeAspect="1"/>
          </p:cNvPicPr>
          <p:nvPr/>
        </p:nvPicPr>
        <p:blipFill>
          <a:blip r:embed="rId4"/>
          <a:stretch>
            <a:fillRect/>
          </a:stretch>
        </p:blipFill>
        <p:spPr>
          <a:xfrm>
            <a:off x="361267" y="2209428"/>
            <a:ext cx="4399901" cy="2857500"/>
          </a:xfrm>
          <a:prstGeom prst="rect">
            <a:avLst/>
          </a:prstGeom>
        </p:spPr>
      </p:pic>
      <p:pic>
        <p:nvPicPr>
          <p:cNvPr id="6" name="Picture 5">
            <a:extLst>
              <a:ext uri="{FF2B5EF4-FFF2-40B4-BE49-F238E27FC236}">
                <a16:creationId xmlns:a16="http://schemas.microsoft.com/office/drawing/2014/main" id="{34314660-89E0-4FA8-AFC2-8649857D89EA}"/>
              </a:ext>
            </a:extLst>
          </p:cNvPr>
          <p:cNvPicPr>
            <a:picLocks noChangeAspect="1"/>
          </p:cNvPicPr>
          <p:nvPr/>
        </p:nvPicPr>
        <p:blipFill>
          <a:blip r:embed="rId5"/>
          <a:stretch>
            <a:fillRect/>
          </a:stretch>
        </p:blipFill>
        <p:spPr>
          <a:xfrm>
            <a:off x="6172447" y="1844605"/>
            <a:ext cx="2790950" cy="1477144"/>
          </a:xfrm>
          <a:prstGeom prst="rect">
            <a:avLst/>
          </a:prstGeom>
        </p:spPr>
      </p:pic>
    </p:spTree>
    <p:extLst>
      <p:ext uri="{BB962C8B-B14F-4D97-AF65-F5344CB8AC3E}">
        <p14:creationId xmlns:p14="http://schemas.microsoft.com/office/powerpoint/2010/main" val="2141429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Research Question</a:t>
            </a:r>
            <a:endParaRPr lang="en-US" b="1" dirty="0">
              <a:latin typeface="IBM Plex Sans" panose="020B0503050000000000" pitchFamily="34" charset="0"/>
            </a:endParaRP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790562"/>
          </a:xfrm>
        </p:spPr>
        <p:txBody>
          <a:bodyPr>
            <a:normAutofit/>
          </a:bodyPr>
          <a:lstStyle/>
          <a:p>
            <a:pPr marL="0" indent="0" algn="ctr">
              <a:buNone/>
            </a:pPr>
            <a:endParaRPr lang="en-US" sz="2400" b="1" dirty="0"/>
          </a:p>
          <a:p>
            <a:pPr marL="0" indent="0" algn="ctr">
              <a:buNone/>
            </a:pPr>
            <a:endParaRPr lang="en-US" sz="2400" b="1" dirty="0"/>
          </a:p>
          <a:p>
            <a:pPr marL="0" indent="0" algn="ctr">
              <a:buNone/>
            </a:pPr>
            <a:endParaRPr lang="en-US" sz="2400" b="1" dirty="0"/>
          </a:p>
          <a:p>
            <a:pPr marL="0" indent="0" algn="ctr">
              <a:buNone/>
            </a:pPr>
            <a:r>
              <a:rPr lang="en-US" sz="2400" b="1" dirty="0"/>
              <a:t>How can we train DNNs that are robust to such adversarial inputs? </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578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Related Work</a:t>
            </a:r>
            <a:r>
              <a:rPr lang="he-IL" dirty="0">
                <a:latin typeface="IBM Plex Sans" panose="020B0503050000000000" pitchFamily="34" charset="0"/>
              </a:rPr>
              <a:t> </a:t>
            </a:r>
            <a:r>
              <a:rPr lang="en-US" dirty="0">
                <a:latin typeface="IBM Plex Sans" panose="020B0503050000000000" pitchFamily="34" charset="0"/>
              </a:rPr>
              <a:t>– Adversarial Training</a:t>
            </a:r>
            <a:endParaRPr lang="en-US" b="1" dirty="0">
              <a:latin typeface="IBM Plex Sans" panose="020B0503050000000000"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790562"/>
              </a:xfrm>
            </p:spPr>
            <p:txBody>
              <a:bodyPr>
                <a:normAutofit/>
              </a:bodyPr>
              <a:lstStyle/>
              <a:p>
                <a:pPr marL="0" indent="0">
                  <a:buNone/>
                </a:pPr>
                <a:r>
                  <a:rPr lang="en-US" sz="1800" b="1" dirty="0"/>
                  <a:t>Notation: Adversarial training </a:t>
                </a:r>
                <a:r>
                  <a:rPr lang="en-US" sz="1800" dirty="0"/>
                  <a:t>is the process of using </a:t>
                </a:r>
                <a:r>
                  <a:rPr lang="en-US" sz="1800" i="1" dirty="0"/>
                  <a:t>adversarial examples</a:t>
                </a:r>
                <a:r>
                  <a:rPr lang="en-US" sz="1800" dirty="0"/>
                  <a:t>, to train network that are robust to such adversarial inputs</a:t>
                </a:r>
              </a:p>
              <a:p>
                <a:pPr marL="342900" indent="-342900">
                  <a:lnSpc>
                    <a:spcPct val="200000"/>
                  </a:lnSpc>
                  <a:buFont typeface="+mj-lt"/>
                  <a:buAutoNum type="arabicPeriod"/>
                </a:pPr>
                <a:r>
                  <a:rPr lang="en-US" sz="1800" b="1" dirty="0"/>
                  <a:t>FGSM Adversarial Training: </a:t>
                </a:r>
              </a:p>
              <a:p>
                <a:pPr marL="0" indent="0">
                  <a:lnSpc>
                    <a:spcPct val="200000"/>
                  </a:lnSpc>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cs typeface="Calibri" panose="020F0502020204030204" pitchFamily="34" charset="0"/>
                            </a:rPr>
                          </m:ctrlPr>
                        </m:sSupPr>
                        <m:e>
                          <m:r>
                            <a:rPr lang="en-US" sz="1800" b="0" i="1" smtClean="0">
                              <a:latin typeface="Cambria Math" panose="02040503050406030204" pitchFamily="18" charset="0"/>
                              <a:cs typeface="Calibri" panose="020F0502020204030204" pitchFamily="34" charset="0"/>
                            </a:rPr>
                            <m:t>𝐿</m:t>
                          </m:r>
                        </m:e>
                        <m:sup>
                          <m:r>
                            <a:rPr lang="en-US" sz="1800" b="0" i="1" smtClean="0">
                              <a:latin typeface="Cambria Math" panose="02040503050406030204" pitchFamily="18" charset="0"/>
                              <a:cs typeface="Calibri" panose="020F0502020204030204" pitchFamily="34" charset="0"/>
                            </a:rPr>
                            <m:t>′</m:t>
                          </m:r>
                        </m:sup>
                      </m:sSup>
                      <m:r>
                        <a:rPr lang="en-US" sz="1800" b="0" i="1" smtClean="0">
                          <a:latin typeface="Cambria Math" panose="02040503050406030204" pitchFamily="18" charset="0"/>
                          <a:cs typeface="Calibri" panose="020F0502020204030204" pitchFamily="34" charset="0"/>
                        </a:rPr>
                        <m:t>(</m:t>
                      </m:r>
                      <m:r>
                        <m:rPr>
                          <m:sty m:val="p"/>
                        </m:rPr>
                        <a:rPr lang="en-US" sz="1800" b="0" i="0" smtClean="0">
                          <a:latin typeface="Cambria Math" panose="02040503050406030204" pitchFamily="18" charset="0"/>
                          <a:cs typeface="Calibri" panose="020F0502020204030204" pitchFamily="34" charset="0"/>
                        </a:rPr>
                        <m:t>Θ</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𝑥</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𝛼</m:t>
                      </m:r>
                      <m:r>
                        <a:rPr lang="en-US" sz="1800" b="0" i="1" smtClean="0">
                          <a:latin typeface="Cambria Math" panose="02040503050406030204" pitchFamily="18" charset="0"/>
                          <a:cs typeface="Calibri" panose="020F0502020204030204" pitchFamily="34" charset="0"/>
                        </a:rPr>
                        <m:t>⋅</m:t>
                      </m:r>
                      <m:limLow>
                        <m:limLowPr>
                          <m:ctrlPr>
                            <a:rPr lang="en-US" sz="1800" b="0" i="1" smtClean="0">
                              <a:latin typeface="Cambria Math" panose="02040503050406030204" pitchFamily="18" charset="0"/>
                              <a:cs typeface="Calibri" panose="020F0502020204030204" pitchFamily="34" charset="0"/>
                            </a:rPr>
                          </m:ctrlPr>
                        </m:limLowPr>
                        <m:e>
                          <m:groupChr>
                            <m:groupChrPr>
                              <m:chr m:val="⏟"/>
                              <m:ctrlPr>
                                <a:rPr lang="en-US" sz="1800" b="0" i="1" smtClean="0">
                                  <a:latin typeface="Cambria Math" panose="02040503050406030204" pitchFamily="18" charset="0"/>
                                  <a:cs typeface="Calibri" panose="020F0502020204030204" pitchFamily="34" charset="0"/>
                                </a:rPr>
                              </m:ctrlPr>
                            </m:groupChrPr>
                            <m:e>
                              <m:r>
                                <a:rPr lang="en-US" sz="1800" i="1">
                                  <a:latin typeface="Cambria Math" panose="02040503050406030204" pitchFamily="18" charset="0"/>
                                  <a:cs typeface="Calibri" panose="020F0502020204030204" pitchFamily="34" charset="0"/>
                                </a:rPr>
                                <m:t>𝐿</m:t>
                              </m:r>
                              <m:d>
                                <m:dPr>
                                  <m:ctrlPr>
                                    <a:rPr lang="en-US" sz="1800" i="1">
                                      <a:latin typeface="Cambria Math" panose="02040503050406030204" pitchFamily="18" charset="0"/>
                                      <a:cs typeface="Calibri" panose="020F0502020204030204" pitchFamily="34" charset="0"/>
                                    </a:rPr>
                                  </m:ctrlPr>
                                </m:dPr>
                                <m:e>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𝑥</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𝑦</m:t>
                                  </m:r>
                                </m:e>
                              </m:d>
                            </m:e>
                          </m:groupChr>
                        </m:e>
                        <m:lim>
                          <m:eqArr>
                            <m:eqArrPr>
                              <m:ctrlPr>
                                <a:rPr lang="en-US" sz="1800" b="1" i="1" smtClean="0">
                                  <a:latin typeface="Cambria Math" panose="02040503050406030204" pitchFamily="18" charset="0"/>
                                  <a:cs typeface="Calibri" panose="020F0502020204030204" pitchFamily="34" charset="0"/>
                                </a:rPr>
                              </m:ctrlPr>
                            </m:eqArrPr>
                            <m:e>
                              <m:r>
                                <a:rPr lang="en-US" sz="1800" b="1" i="1" smtClean="0">
                                  <a:latin typeface="Cambria Math" panose="02040503050406030204" pitchFamily="18" charset="0"/>
                                  <a:cs typeface="Calibri" panose="020F0502020204030204" pitchFamily="34" charset="0"/>
                                </a:rPr>
                                <m:t>𝑳𝒐𝒔𝒔</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𝒐𝒏</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𝑵𝒂𝒕𝒖𝒓𝒂𝒍</m:t>
                              </m:r>
                              <m:r>
                                <a:rPr lang="en-US" sz="1800" b="1" i="1" smtClean="0">
                                  <a:latin typeface="Cambria Math" panose="02040503050406030204" pitchFamily="18" charset="0"/>
                                  <a:cs typeface="Calibri" panose="020F0502020204030204" pitchFamily="34" charset="0"/>
                                </a:rPr>
                                <m:t> </m:t>
                              </m:r>
                            </m:e>
                            <m:e>
                              <m:r>
                                <a:rPr lang="en-US" sz="1800" b="1" i="1" smtClean="0">
                                  <a:latin typeface="Cambria Math" panose="02040503050406030204" pitchFamily="18" charset="0"/>
                                  <a:cs typeface="Calibri" panose="020F0502020204030204" pitchFamily="34" charset="0"/>
                                </a:rPr>
                                <m:t>𝒆𝒙𝒂𝒎𝒑𝒍𝒆</m:t>
                              </m:r>
                            </m:e>
                          </m:eqArr>
                        </m:lim>
                      </m:limLow>
                      <m:r>
                        <a:rPr lang="en-US" sz="1800" b="0" i="1" smtClean="0">
                          <a:latin typeface="Cambria Math" panose="02040503050406030204" pitchFamily="18" charset="0"/>
                          <a:cs typeface="Calibri" panose="020F0502020204030204" pitchFamily="34" charset="0"/>
                        </a:rPr>
                        <m:t>+</m:t>
                      </m:r>
                      <m:d>
                        <m:dPr>
                          <m:ctrlPr>
                            <a:rPr lang="en-US" sz="1800" b="0" i="1" smtClean="0">
                              <a:latin typeface="Cambria Math" panose="02040503050406030204" pitchFamily="18" charset="0"/>
                              <a:cs typeface="Calibri" panose="020F0502020204030204" pitchFamily="34" charset="0"/>
                            </a:rPr>
                          </m:ctrlPr>
                        </m:dPr>
                        <m:e>
                          <m:r>
                            <a:rPr lang="en-US" sz="1800" b="0" i="1" smtClean="0">
                              <a:latin typeface="Cambria Math" panose="02040503050406030204" pitchFamily="18" charset="0"/>
                              <a:cs typeface="Calibri" panose="020F0502020204030204" pitchFamily="34" charset="0"/>
                            </a:rPr>
                            <m:t>1−</m:t>
                          </m:r>
                          <m:r>
                            <a:rPr lang="en-US" sz="1800" b="0" i="1" smtClean="0">
                              <a:latin typeface="Cambria Math" panose="02040503050406030204" pitchFamily="18" charset="0"/>
                              <a:cs typeface="Calibri" panose="020F0502020204030204" pitchFamily="34" charset="0"/>
                            </a:rPr>
                            <m:t>𝛼</m:t>
                          </m:r>
                        </m:e>
                      </m:d>
                      <m:r>
                        <a:rPr lang="en-US" sz="1800" b="0" i="1" smtClean="0">
                          <a:latin typeface="Cambria Math" panose="02040503050406030204" pitchFamily="18" charset="0"/>
                          <a:cs typeface="Calibri" panose="020F0502020204030204" pitchFamily="34" charset="0"/>
                        </a:rPr>
                        <m:t>⋅</m:t>
                      </m:r>
                      <m:limLow>
                        <m:limLowPr>
                          <m:ctrlPr>
                            <a:rPr lang="en-US" sz="1800" b="0" i="1" smtClean="0">
                              <a:latin typeface="Cambria Math" panose="02040503050406030204" pitchFamily="18" charset="0"/>
                              <a:cs typeface="Calibri" panose="020F0502020204030204" pitchFamily="34" charset="0"/>
                            </a:rPr>
                          </m:ctrlPr>
                        </m:limLowPr>
                        <m:e>
                          <m:groupChr>
                            <m:groupChrPr>
                              <m:chr m:val="⏟"/>
                              <m:ctrlPr>
                                <a:rPr lang="en-US" sz="1800" b="0" i="1" smtClean="0">
                                  <a:latin typeface="Cambria Math" panose="02040503050406030204" pitchFamily="18" charset="0"/>
                                  <a:cs typeface="Calibri" panose="020F0502020204030204" pitchFamily="34" charset="0"/>
                                </a:rPr>
                              </m:ctrlPr>
                            </m:groupChrPr>
                            <m:e>
                              <m:r>
                                <a:rPr lang="en-US" sz="1800" i="1">
                                  <a:latin typeface="Cambria Math" panose="02040503050406030204" pitchFamily="18" charset="0"/>
                                  <a:cs typeface="Calibri" panose="020F0502020204030204" pitchFamily="34" charset="0"/>
                                </a:rPr>
                                <m:t>𝐿</m:t>
                              </m:r>
                              <m:r>
                                <a:rPr lang="en-US" sz="1800" i="1">
                                  <a:latin typeface="Cambria Math" panose="02040503050406030204" pitchFamily="18" charset="0"/>
                                  <a:cs typeface="Calibri" panose="020F0502020204030204" pitchFamily="34" charset="0"/>
                                </a:rPr>
                                <m:t>(</m:t>
                              </m:r>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𝑥</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𝜖</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𝑠𝑖𝑔𝑛</m:t>
                              </m:r>
                              <m:d>
                                <m:dPr>
                                  <m:ctrlPr>
                                    <a:rPr lang="en-US" sz="1800" i="1">
                                      <a:latin typeface="Cambria Math" panose="02040503050406030204" pitchFamily="18" charset="0"/>
                                      <a:cs typeface="Calibri" panose="020F0502020204030204" pitchFamily="34" charset="0"/>
                                    </a:rPr>
                                  </m:ctrlPr>
                                </m:dPr>
                                <m:e>
                                  <m:sSub>
                                    <m:sSubPr>
                                      <m:ctrlPr>
                                        <a:rPr lang="en-US" sz="1800" i="1">
                                          <a:latin typeface="Cambria Math" panose="02040503050406030204" pitchFamily="18" charset="0"/>
                                          <a:cs typeface="Calibri" panose="020F0502020204030204" pitchFamily="34" charset="0"/>
                                        </a:rPr>
                                      </m:ctrlPr>
                                    </m:sSubPr>
                                    <m:e>
                                      <m:r>
                                        <m:rPr>
                                          <m:sty m:val="p"/>
                                        </m:rPr>
                                        <a:rPr lang="en-US" sz="1800">
                                          <a:latin typeface="Cambria Math" panose="02040503050406030204" pitchFamily="18" charset="0"/>
                                          <a:cs typeface="Calibri" panose="020F0502020204030204" pitchFamily="34" charset="0"/>
                                        </a:rPr>
                                        <m:t>∇</m:t>
                                      </m:r>
                                    </m:e>
                                    <m:sub>
                                      <m:r>
                                        <a:rPr lang="en-US" sz="1800" i="1">
                                          <a:latin typeface="Cambria Math" panose="02040503050406030204" pitchFamily="18" charset="0"/>
                                          <a:cs typeface="Calibri" panose="020F0502020204030204" pitchFamily="34" charset="0"/>
                                        </a:rPr>
                                        <m:t>𝑥</m:t>
                                      </m:r>
                                    </m:sub>
                                  </m:sSub>
                                  <m:d>
                                    <m:dPr>
                                      <m:ctrlPr>
                                        <a:rPr lang="en-US" sz="1800" i="1">
                                          <a:latin typeface="Cambria Math" panose="02040503050406030204" pitchFamily="18" charset="0"/>
                                          <a:cs typeface="Calibri" panose="020F0502020204030204" pitchFamily="34" charset="0"/>
                                        </a:rPr>
                                      </m:ctrlPr>
                                    </m:dPr>
                                    <m:e>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𝑥</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𝑦</m:t>
                                      </m:r>
                                    </m:e>
                                  </m:d>
                                  <m:r>
                                    <a:rPr lang="en-US" sz="1800" b="0" i="1" smtClean="0">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𝑦</m:t>
                                  </m:r>
                                </m:e>
                              </m:d>
                            </m:e>
                          </m:groupChr>
                        </m:e>
                        <m:lim>
                          <m:r>
                            <a:rPr lang="en-US" sz="1800" b="1" i="1" smtClean="0">
                              <a:latin typeface="Cambria Math" panose="02040503050406030204" pitchFamily="18" charset="0"/>
                              <a:cs typeface="Calibri" panose="020F0502020204030204" pitchFamily="34" charset="0"/>
                            </a:rPr>
                            <m:t>𝑳𝒐𝒔𝒔</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𝒐𝒏</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𝑭𝑮𝑺𝑴</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𝒂𝒅𝒆𝒓𝒔𝒂𝒓𝒊𝒂𝒍</m:t>
                          </m:r>
                          <m:r>
                            <a:rPr lang="en-US" sz="1800" b="1" i="1" smtClean="0">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𝒆𝒙𝒂𝒎𝒑𝒍𝒆</m:t>
                          </m:r>
                        </m:lim>
                      </m:limLow>
                    </m:oMath>
                  </m:oMathPara>
                </a14:m>
                <a:endParaRPr lang="en-US" sz="1800" dirty="0">
                  <a:latin typeface="Calibri" panose="020F0502020204030204" pitchFamily="34" charset="0"/>
                  <a:cs typeface="Calibri" panose="020F0502020204030204" pitchFamily="34" charset="0"/>
                </a:endParaRPr>
              </a:p>
              <a:p>
                <a:pPr marL="211137" lvl="1" indent="0">
                  <a:lnSpc>
                    <a:spcPct val="200000"/>
                  </a:lnSpc>
                  <a:buNone/>
                </a:pPr>
                <a14:m>
                  <m:oMath xmlns:m="http://schemas.openxmlformats.org/officeDocument/2006/math">
                    <m:r>
                      <a:rPr lang="en-US" sz="1800" b="0" i="1" smtClean="0">
                        <a:latin typeface="Cambria Math" panose="02040503050406030204" pitchFamily="18" charset="0"/>
                        <a:cs typeface="Calibri" panose="020F0502020204030204" pitchFamily="34" charset="0"/>
                      </a:rPr>
                      <m:t>𝛼</m:t>
                    </m:r>
                  </m:oMath>
                </a14:m>
                <a:r>
                  <a:rPr lang="en-US" sz="1800" dirty="0">
                    <a:latin typeface="Calibri" panose="020F0502020204030204" pitchFamily="34" charset="0"/>
                    <a:cs typeface="Calibri" panose="020F0502020204030204" pitchFamily="34" charset="0"/>
                  </a:rPr>
                  <a:t> is a hyper-parameter, usually sets to 0.5</a:t>
                </a:r>
              </a:p>
              <a:p>
                <a:pPr marL="0" indent="0">
                  <a:lnSpc>
                    <a:spcPct val="200000"/>
                  </a:lnSpc>
                  <a:buNone/>
                </a:pPr>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499176" cy="3790562"/>
              </a:xfrm>
              <a:blipFill>
                <a:blip r:embed="rId3"/>
                <a:stretch>
                  <a:fillRect l="-1870" t="-643"/>
                </a:stretch>
              </a:blipFill>
            </p:spPr>
            <p:txBody>
              <a:bodyPr/>
              <a:lstStyle/>
              <a:p>
                <a:r>
                  <a:rPr lang="en-US">
                    <a:noFill/>
                  </a:rPr>
                  <a:t> </a:t>
                </a:r>
              </a:p>
            </p:txBody>
          </p:sp>
        </mc:Fallback>
      </mc:AlternateContent>
    </p:spTree>
    <p:extLst>
      <p:ext uri="{BB962C8B-B14F-4D97-AF65-F5344CB8AC3E}">
        <p14:creationId xmlns:p14="http://schemas.microsoft.com/office/powerpoint/2010/main" val="1794138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Related Work</a:t>
            </a:r>
            <a:r>
              <a:rPr lang="he-IL" dirty="0">
                <a:latin typeface="IBM Plex Sans" panose="020B0503050000000000" pitchFamily="34" charset="0"/>
              </a:rPr>
              <a:t> </a:t>
            </a:r>
            <a:r>
              <a:rPr lang="en-US" dirty="0">
                <a:latin typeface="IBM Plex Sans" panose="020B0503050000000000" pitchFamily="34" charset="0"/>
              </a:rPr>
              <a:t>– Adversarial Training</a:t>
            </a:r>
            <a:endParaRPr lang="en-US" b="1" dirty="0">
              <a:latin typeface="IBM Plex Sans" panose="020B0503050000000000"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643192" cy="4438634"/>
              </a:xfrm>
            </p:spPr>
            <p:txBody>
              <a:bodyPr>
                <a:normAutofit/>
              </a:bodyPr>
              <a:lstStyle/>
              <a:p>
                <a:pPr marL="342900" indent="-342900">
                  <a:buFont typeface="+mj-lt"/>
                  <a:buAutoNum type="arabicPeriod" startAt="2"/>
                </a:pPr>
                <a:r>
                  <a:rPr lang="en-US" sz="1800" dirty="0"/>
                  <a:t>Iterative FGSM (I-FGSM) Adversarial Training:</a:t>
                </a:r>
              </a:p>
              <a:p>
                <a:pPr marL="496887" lvl="1" indent="-285750"/>
                <a:r>
                  <a:rPr lang="en-US" sz="1600" b="1" dirty="0"/>
                  <a:t>I-FGSM Adversarial Attack:</a:t>
                </a:r>
                <a:endParaRPr lang="en-US" sz="1400" b="1" dirty="0"/>
              </a:p>
              <a:p>
                <a:pPr marL="211137" lvl="1" indent="0">
                  <a:buNone/>
                </a:pPr>
                <a:endParaRPr lang="en-US" sz="1600" dirty="0"/>
              </a:p>
              <a:p>
                <a:pPr marL="211137" lvl="1" indent="0">
                  <a:buNone/>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𝑋</m:t>
                          </m:r>
                        </m:e>
                        <m:sub>
                          <m:r>
                            <a:rPr lang="en-US" sz="1800" b="0" i="1" smtClean="0">
                              <a:latin typeface="Cambria Math" panose="02040503050406030204" pitchFamily="18" charset="0"/>
                            </a:rPr>
                            <m:t>0</m:t>
                          </m:r>
                        </m:sub>
                        <m:sup>
                          <m:r>
                            <a:rPr lang="en-US" sz="1800" b="0" i="1" smtClean="0">
                              <a:latin typeface="Cambria Math" panose="02040503050406030204" pitchFamily="18" charset="0"/>
                            </a:rPr>
                            <m:t>𝑎𝑑𝑣</m:t>
                          </m:r>
                        </m:sup>
                      </m:sSubSup>
                      <m:r>
                        <a:rPr lang="en-US" sz="1800" b="0" i="1" smtClean="0">
                          <a:latin typeface="Cambria Math" panose="02040503050406030204" pitchFamily="18" charset="0"/>
                        </a:rPr>
                        <m:t>, </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 </m:t>
                          </m:r>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up>
                          <m:r>
                            <a:rPr lang="en-US" sz="1800" b="0" i="1" smtClean="0">
                              <a:latin typeface="Cambria Math" panose="02040503050406030204" pitchFamily="18" charset="0"/>
                            </a:rPr>
                            <m:t>𝑎𝑑𝑣</m:t>
                          </m:r>
                        </m:sup>
                      </m:sSubSup>
                      <m:r>
                        <a:rPr lang="en-US" sz="1800" b="0" i="1" smtClean="0">
                          <a:latin typeface="Cambria Math" panose="02040503050406030204" pitchFamily="18" charset="0"/>
                        </a:rPr>
                        <m:t>=</m:t>
                      </m:r>
                      <m:r>
                        <a:rPr lang="en-US" sz="1800" b="0" i="1" smtClean="0">
                          <a:latin typeface="Cambria Math" panose="02040503050406030204" pitchFamily="18" charset="0"/>
                        </a:rPr>
                        <m:t>𝐶𝑙𝑖</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𝜖</m:t>
                          </m:r>
                        </m:sub>
                      </m:sSub>
                      <m:d>
                        <m:dPr>
                          <m:begChr m:val="{"/>
                          <m:endChr m:val="}"/>
                          <m:ctrlPr>
                            <a:rPr lang="en-US" sz="1800" b="0" i="1" smtClean="0">
                              <a:latin typeface="Cambria Math" panose="02040503050406030204" pitchFamily="18" charset="0"/>
                            </a:rPr>
                          </m:ctrlPr>
                        </m:dPr>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sub>
                            <m:sup>
                              <m:r>
                                <a:rPr lang="en-US" sz="1800" b="0" i="1" smtClean="0">
                                  <a:latin typeface="Cambria Math" panose="02040503050406030204" pitchFamily="18" charset="0"/>
                                </a:rPr>
                                <m:t>𝑎𝑑𝑣</m:t>
                              </m:r>
                            </m:sup>
                          </m:sSubSup>
                          <m:r>
                            <a:rPr lang="en-US" sz="1800" b="0" i="1" smtClean="0">
                              <a:latin typeface="Cambria Math" panose="02040503050406030204" pitchFamily="18" charset="0"/>
                            </a:rPr>
                            <m:t>+</m:t>
                          </m:r>
                          <m:r>
                            <a:rPr lang="en-US" sz="1800" b="0" i="1" smtClean="0">
                              <a:latin typeface="Cambria Math" panose="02040503050406030204" pitchFamily="18" charset="0"/>
                            </a:rPr>
                            <m:t>𝛽</m:t>
                          </m:r>
                          <m:r>
                            <a:rPr lang="en-US" sz="1800" b="0" i="1" smtClean="0">
                              <a:latin typeface="Cambria Math" panose="02040503050406030204" pitchFamily="18" charset="0"/>
                            </a:rPr>
                            <m:t>⋅</m:t>
                          </m:r>
                          <m:r>
                            <a:rPr lang="en-US" sz="1800" b="0" i="1" smtClean="0">
                              <a:latin typeface="Cambria Math" panose="02040503050406030204" pitchFamily="18" charset="0"/>
                            </a:rPr>
                            <m:t>𝑠𝑖𝑔𝑛</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𝑋</m:t>
                              </m:r>
                            </m:sub>
                          </m:sSub>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𝑋</m:t>
                                  </m:r>
                                </m:e>
                                <m:sub>
                                  <m:r>
                                    <a:rPr lang="en-US" sz="1800" b="0" i="1" smtClean="0">
                                      <a:latin typeface="Cambria Math" panose="02040503050406030204" pitchFamily="18" charset="0"/>
                                    </a:rPr>
                                    <m:t>𝑛</m:t>
                                  </m:r>
                                </m:sub>
                                <m:sup>
                                  <m:r>
                                    <a:rPr lang="en-US" sz="1800" b="0" i="1" smtClean="0">
                                      <a:latin typeface="Cambria Math" panose="02040503050406030204" pitchFamily="18" charset="0"/>
                                    </a:rPr>
                                    <m:t>𝑎𝑑𝑣</m:t>
                                  </m:r>
                                </m:sup>
                              </m:sSubSup>
                              <m:r>
                                <a:rPr lang="en-US" sz="1800" b="0" i="1" smtClean="0">
                                  <a:latin typeface="Cambria Math" panose="02040503050406030204" pitchFamily="18" charset="0"/>
                                </a:rPr>
                                <m:t>,</m:t>
                              </m:r>
                              <m:r>
                                <a:rPr lang="en-US" sz="1800" b="0" i="1" smtClean="0">
                                  <a:latin typeface="Cambria Math" panose="02040503050406030204" pitchFamily="18" charset="0"/>
                                </a:rPr>
                                <m:t>𝑦</m:t>
                              </m:r>
                            </m:e>
                          </m:d>
                        </m:e>
                      </m:d>
                    </m:oMath>
                  </m:oMathPara>
                </a14:m>
                <a:endParaRPr lang="en-US" sz="1800" b="0" dirty="0"/>
              </a:p>
              <a:p>
                <a:pPr marL="211137" lvl="1" indent="0">
                  <a:lnSpc>
                    <a:spcPct val="15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𝑛</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r>
                        <a:rPr lang="en-US" sz="1800" b="0" i="1" smtClean="0">
                          <a:latin typeface="Cambria Math" panose="02040503050406030204" pitchFamily="18" charset="0"/>
                        </a:rPr>
                        <m:t>𝑟𝑎𝑛𝑔𝑒</m:t>
                      </m:r>
                      <m:r>
                        <a:rPr lang="en-US" sz="1800" b="0" i="1" smtClean="0">
                          <a:latin typeface="Cambria Math" panose="02040503050406030204" pitchFamily="18" charset="0"/>
                        </a:rPr>
                        <m:t> 1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𝑁</m:t>
                      </m:r>
                      <m:r>
                        <a:rPr lang="en-US" sz="1800" b="0" i="1" smtClean="0">
                          <a:latin typeface="Cambria Math" panose="02040503050406030204" pitchFamily="18" charset="0"/>
                        </a:rPr>
                        <m:t>−1</m:t>
                      </m:r>
                    </m:oMath>
                  </m:oMathPara>
                </a14:m>
                <a:endParaRPr lang="en-US" sz="1800" dirty="0"/>
              </a:p>
              <a:p>
                <a:pPr marL="681037" lvl="2" indent="-285750">
                  <a:buFont typeface="Wingdings" panose="05000000000000000000" pitchFamily="2" charset="2"/>
                  <a:buChar char="Ø"/>
                </a:pPr>
                <a14:m>
                  <m:oMath xmlns:m="http://schemas.openxmlformats.org/officeDocument/2006/math">
                    <m:r>
                      <a:rPr lang="en-US" sz="1800">
                        <a:solidFill>
                          <a:schemeClr val="tx1"/>
                        </a:solidFill>
                        <a:latin typeface="Cambria Math" panose="02040503050406030204" pitchFamily="18" charset="0"/>
                        <a:cs typeface="Calibri" panose="020F0502020204030204" pitchFamily="34" charset="0"/>
                      </a:rPr>
                      <m:t>𝐶𝑙𝑖</m:t>
                    </m:r>
                    <m:sSub>
                      <m:sSubPr>
                        <m:ctrlPr>
                          <a:rPr lang="en-US" sz="1800" i="1">
                            <a:solidFill>
                              <a:schemeClr val="tx1"/>
                            </a:solidFill>
                            <a:latin typeface="Cambria Math" panose="02040503050406030204" pitchFamily="18" charset="0"/>
                            <a:cs typeface="Calibri" panose="020F0502020204030204" pitchFamily="34" charset="0"/>
                          </a:rPr>
                        </m:ctrlPr>
                      </m:sSubPr>
                      <m:e>
                        <m:r>
                          <a:rPr lang="en-US" sz="1800">
                            <a:solidFill>
                              <a:schemeClr val="tx1"/>
                            </a:solidFill>
                            <a:latin typeface="Cambria Math" panose="02040503050406030204" pitchFamily="18" charset="0"/>
                            <a:cs typeface="Calibri" panose="020F0502020204030204" pitchFamily="34" charset="0"/>
                          </a:rPr>
                          <m:t>𝑝</m:t>
                        </m:r>
                      </m:e>
                      <m:sub>
                        <m:r>
                          <a:rPr lang="en-US" sz="1800">
                            <a:solidFill>
                              <a:schemeClr val="tx1"/>
                            </a:solidFill>
                            <a:latin typeface="Cambria Math" panose="02040503050406030204" pitchFamily="18" charset="0"/>
                            <a:cs typeface="Calibri" panose="020F0502020204030204" pitchFamily="34" charset="0"/>
                          </a:rPr>
                          <m:t>𝜖</m:t>
                        </m:r>
                      </m:sub>
                    </m:sSub>
                  </m:oMath>
                </a14:m>
                <a:r>
                  <a:rPr lang="en-US" sz="1800" dirty="0">
                    <a:solidFill>
                      <a:schemeClr val="tx1"/>
                    </a:solidFill>
                    <a:latin typeface="Calibri" panose="020F0502020204030204" pitchFamily="34" charset="0"/>
                    <a:cs typeface="Calibri" panose="020F0502020204030204" pitchFamily="34" charset="0"/>
                  </a:rPr>
                  <a:t> performs per-pixel clipping so the result will be in </a:t>
                </a:r>
                <a14:m>
                  <m:oMath xmlns:m="http://schemas.openxmlformats.org/officeDocument/2006/math">
                    <m:sSub>
                      <m:sSubPr>
                        <m:ctrlPr>
                          <a:rPr lang="en-US" sz="1800" i="1">
                            <a:solidFill>
                              <a:schemeClr val="tx1"/>
                            </a:solidFill>
                            <a:latin typeface="Cambria Math" panose="02040503050406030204" pitchFamily="18" charset="0"/>
                            <a:cs typeface="Calibri" panose="020F0502020204030204" pitchFamily="34" charset="0"/>
                          </a:rPr>
                        </m:ctrlPr>
                      </m:sSubPr>
                      <m:e>
                        <m:r>
                          <a:rPr lang="en-US" sz="1800">
                            <a:solidFill>
                              <a:schemeClr val="tx1"/>
                            </a:solidFill>
                            <a:latin typeface="Cambria Math" panose="02040503050406030204" pitchFamily="18" charset="0"/>
                            <a:cs typeface="Calibri" panose="020F0502020204030204" pitchFamily="34" charset="0"/>
                          </a:rPr>
                          <m:t>ℓ</m:t>
                        </m:r>
                      </m:e>
                      <m:sub>
                        <m:r>
                          <a:rPr lang="en-US" sz="1800">
                            <a:solidFill>
                              <a:schemeClr val="tx1"/>
                            </a:solidFill>
                            <a:latin typeface="Cambria Math" panose="02040503050406030204" pitchFamily="18" charset="0"/>
                            <a:cs typeface="Calibri" panose="020F0502020204030204" pitchFamily="34" charset="0"/>
                          </a:rPr>
                          <m:t>𝑝</m:t>
                        </m:r>
                      </m:sub>
                    </m:sSub>
                  </m:oMath>
                </a14:m>
                <a:r>
                  <a:rPr lang="en-US" sz="18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1800" dirty="0">
                        <a:solidFill>
                          <a:schemeClr val="tx1"/>
                        </a:solidFill>
                        <a:latin typeface="Cambria Math" panose="02040503050406030204" pitchFamily="18" charset="0"/>
                        <a:cs typeface="Calibri" panose="020F0502020204030204" pitchFamily="34" charset="0"/>
                      </a:rPr>
                      <m:t>𝜖</m:t>
                    </m:r>
                    <m:r>
                      <a:rPr lang="en-US" sz="1800" dirty="0">
                        <a:solidFill>
                          <a:schemeClr val="tx1"/>
                        </a:solidFill>
                        <a:latin typeface="Cambria Math" panose="02040503050406030204" pitchFamily="18" charset="0"/>
                        <a:cs typeface="Calibri" panose="020F0502020204030204" pitchFamily="34" charset="0"/>
                      </a:rPr>
                      <m:t>−</m:t>
                    </m:r>
                  </m:oMath>
                </a14:m>
                <a:r>
                  <a:rPr lang="en-US" sz="1800" dirty="0">
                    <a:solidFill>
                      <a:schemeClr val="tx1"/>
                    </a:solidFill>
                    <a:latin typeface="Calibri" panose="020F0502020204030204" pitchFamily="34" charset="0"/>
                    <a:cs typeface="Calibri" panose="020F0502020204030204" pitchFamily="34" charset="0"/>
                  </a:rPr>
                  <a:t>neighborhood of the source example</a:t>
                </a:r>
                <a:endParaRPr lang="en-US" sz="1800" dirty="0"/>
              </a:p>
              <a:p>
                <a:pPr marL="211137" lvl="1" indent="0">
                  <a:buNone/>
                </a:pPr>
                <a:endParaRPr lang="en-US" sz="1800" dirty="0"/>
              </a:p>
              <a:p>
                <a:pPr marL="554037" lvl="1" indent="-342900"/>
                <a:r>
                  <a:rPr lang="en-US" sz="1600" b="1" dirty="0"/>
                  <a:t>I-FGSM Adversarial Training:</a:t>
                </a:r>
              </a:p>
              <a:p>
                <a:pPr marL="211137" lvl="1" indent="0">
                  <a:buNone/>
                </a:pPr>
                <a:endParaRPr lang="en-US" sz="1600" dirty="0"/>
              </a:p>
              <a:p>
                <a:pPr marL="211137" lvl="1"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cs typeface="Calibri" panose="020F0502020204030204" pitchFamily="34" charset="0"/>
                            </a:rPr>
                          </m:ctrlPr>
                        </m:sSupPr>
                        <m:e>
                          <m:r>
                            <a:rPr lang="en-US" sz="1800" i="1">
                              <a:latin typeface="Cambria Math" panose="02040503050406030204" pitchFamily="18" charset="0"/>
                              <a:cs typeface="Calibri" panose="020F0502020204030204" pitchFamily="34" charset="0"/>
                            </a:rPr>
                            <m:t>𝐿</m:t>
                          </m:r>
                        </m:e>
                        <m:sup>
                          <m:r>
                            <a:rPr lang="en-US" sz="1800" i="1">
                              <a:latin typeface="Cambria Math" panose="02040503050406030204" pitchFamily="18" charset="0"/>
                              <a:cs typeface="Calibri" panose="020F0502020204030204" pitchFamily="34" charset="0"/>
                            </a:rPr>
                            <m:t>′</m:t>
                          </m:r>
                        </m:sup>
                      </m:sSup>
                      <m:r>
                        <a:rPr lang="en-US" sz="1800" i="1">
                          <a:latin typeface="Cambria Math" panose="02040503050406030204" pitchFamily="18" charset="0"/>
                          <a:cs typeface="Calibri" panose="020F0502020204030204" pitchFamily="34" charset="0"/>
                        </a:rPr>
                        <m:t>(</m:t>
                      </m:r>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𝑋</m:t>
                      </m:r>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𝑌</m:t>
                      </m:r>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𝛼</m:t>
                      </m:r>
                      <m:r>
                        <a:rPr lang="en-US" sz="1800" i="1">
                          <a:latin typeface="Cambria Math" panose="02040503050406030204" pitchFamily="18" charset="0"/>
                          <a:cs typeface="Calibri" panose="020F0502020204030204" pitchFamily="34" charset="0"/>
                        </a:rPr>
                        <m:t>⋅</m:t>
                      </m:r>
                      <m:limLow>
                        <m:limLowPr>
                          <m:ctrlPr>
                            <a:rPr lang="en-US" sz="1800" i="1">
                              <a:latin typeface="Cambria Math" panose="02040503050406030204" pitchFamily="18" charset="0"/>
                              <a:cs typeface="Calibri" panose="020F0502020204030204" pitchFamily="34" charset="0"/>
                            </a:rPr>
                          </m:ctrlPr>
                        </m:limLowPr>
                        <m:e>
                          <m:groupChr>
                            <m:groupChrPr>
                              <m:chr m:val="⏟"/>
                              <m:ctrlPr>
                                <a:rPr lang="en-US" sz="1800" i="1">
                                  <a:latin typeface="Cambria Math" panose="02040503050406030204" pitchFamily="18" charset="0"/>
                                  <a:cs typeface="Calibri" panose="020F0502020204030204" pitchFamily="34" charset="0"/>
                                </a:rPr>
                              </m:ctrlPr>
                            </m:groupChrPr>
                            <m:e>
                              <m:r>
                                <a:rPr lang="en-US" sz="1800" i="1">
                                  <a:latin typeface="Cambria Math" panose="02040503050406030204" pitchFamily="18" charset="0"/>
                                  <a:cs typeface="Calibri" panose="020F0502020204030204" pitchFamily="34" charset="0"/>
                                </a:rPr>
                                <m:t>𝐿</m:t>
                              </m:r>
                              <m:d>
                                <m:dPr>
                                  <m:ctrlPr>
                                    <a:rPr lang="en-US" sz="1800" i="1">
                                      <a:latin typeface="Cambria Math" panose="02040503050406030204" pitchFamily="18" charset="0"/>
                                      <a:cs typeface="Calibri" panose="020F0502020204030204" pitchFamily="34" charset="0"/>
                                    </a:rPr>
                                  </m:ctrlPr>
                                </m:dPr>
                                <m:e>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𝑋</m:t>
                                  </m:r>
                                  <m:r>
                                    <a:rPr lang="en-US" sz="1800" i="1">
                                      <a:latin typeface="Cambria Math" panose="02040503050406030204" pitchFamily="18" charset="0"/>
                                      <a:cs typeface="Calibri" panose="020F0502020204030204" pitchFamily="34" charset="0"/>
                                    </a:rPr>
                                    <m:t>,</m:t>
                                  </m:r>
                                  <m:r>
                                    <a:rPr lang="en-US" sz="1800" b="0" i="1" smtClean="0">
                                      <a:latin typeface="Cambria Math" panose="02040503050406030204" pitchFamily="18" charset="0"/>
                                      <a:cs typeface="Calibri" panose="020F0502020204030204" pitchFamily="34" charset="0"/>
                                    </a:rPr>
                                    <m:t>𝑌</m:t>
                                  </m:r>
                                </m:e>
                              </m:d>
                            </m:e>
                          </m:groupChr>
                        </m:e>
                        <m:lim>
                          <m:eqArr>
                            <m:eqArrPr>
                              <m:ctrlPr>
                                <a:rPr lang="en-US" sz="1800" b="1" i="1">
                                  <a:latin typeface="Cambria Math" panose="02040503050406030204" pitchFamily="18" charset="0"/>
                                  <a:cs typeface="Calibri" panose="020F0502020204030204" pitchFamily="34" charset="0"/>
                                </a:rPr>
                              </m:ctrlPr>
                            </m:eqArrPr>
                            <m:e>
                              <m:r>
                                <a:rPr lang="en-US" sz="1800" b="1" i="1">
                                  <a:latin typeface="Cambria Math" panose="02040503050406030204" pitchFamily="18" charset="0"/>
                                  <a:cs typeface="Calibri" panose="020F0502020204030204" pitchFamily="34" charset="0"/>
                                </a:rPr>
                                <m:t>𝑳𝒐𝒔𝒔</m:t>
                              </m:r>
                              <m:r>
                                <a:rPr lang="en-US" sz="1800" b="1" i="1">
                                  <a:latin typeface="Cambria Math" panose="02040503050406030204" pitchFamily="18" charset="0"/>
                                  <a:cs typeface="Calibri" panose="020F0502020204030204" pitchFamily="34" charset="0"/>
                                </a:rPr>
                                <m:t> </m:t>
                              </m:r>
                              <m:r>
                                <a:rPr lang="en-US" sz="1800" b="1" i="1">
                                  <a:latin typeface="Cambria Math" panose="02040503050406030204" pitchFamily="18" charset="0"/>
                                  <a:cs typeface="Calibri" panose="020F0502020204030204" pitchFamily="34" charset="0"/>
                                </a:rPr>
                                <m:t>𝒐𝒏</m:t>
                              </m:r>
                              <m:r>
                                <a:rPr lang="en-US" sz="1800" b="1" i="1">
                                  <a:latin typeface="Cambria Math" panose="02040503050406030204" pitchFamily="18" charset="0"/>
                                  <a:cs typeface="Calibri" panose="020F0502020204030204" pitchFamily="34" charset="0"/>
                                </a:rPr>
                                <m:t> </m:t>
                              </m:r>
                              <m:r>
                                <a:rPr lang="en-US" sz="1800" b="1" i="1">
                                  <a:latin typeface="Cambria Math" panose="02040503050406030204" pitchFamily="18" charset="0"/>
                                  <a:cs typeface="Calibri" panose="020F0502020204030204" pitchFamily="34" charset="0"/>
                                </a:rPr>
                                <m:t>𝑵𝒂𝒕𝒖𝒓𝒂𝒍</m:t>
                              </m:r>
                              <m:r>
                                <a:rPr lang="en-US" sz="1800" b="1" i="1">
                                  <a:latin typeface="Cambria Math" panose="02040503050406030204" pitchFamily="18" charset="0"/>
                                  <a:cs typeface="Calibri" panose="020F0502020204030204" pitchFamily="34" charset="0"/>
                                </a:rPr>
                                <m:t> </m:t>
                              </m:r>
                            </m:e>
                            <m:e>
                              <m:r>
                                <a:rPr lang="en-US" sz="1800" b="1" i="1">
                                  <a:latin typeface="Cambria Math" panose="02040503050406030204" pitchFamily="18" charset="0"/>
                                  <a:cs typeface="Calibri" panose="020F0502020204030204" pitchFamily="34" charset="0"/>
                                </a:rPr>
                                <m:t>𝒆𝒙𝒂𝒎𝒑𝒍𝒆</m:t>
                              </m:r>
                            </m:e>
                          </m:eqArr>
                        </m:lim>
                      </m:limLow>
                      <m:r>
                        <a:rPr lang="en-US" sz="1800" i="1">
                          <a:latin typeface="Cambria Math" panose="02040503050406030204" pitchFamily="18" charset="0"/>
                          <a:cs typeface="Calibri" panose="020F0502020204030204" pitchFamily="34" charset="0"/>
                        </a:rPr>
                        <m:t>+</m:t>
                      </m:r>
                      <m:d>
                        <m:dPr>
                          <m:ctrlPr>
                            <a:rPr lang="en-US" sz="1800" i="1">
                              <a:latin typeface="Cambria Math" panose="02040503050406030204" pitchFamily="18" charset="0"/>
                              <a:cs typeface="Calibri" panose="020F0502020204030204" pitchFamily="34" charset="0"/>
                            </a:rPr>
                          </m:ctrlPr>
                        </m:dPr>
                        <m:e>
                          <m:r>
                            <a:rPr lang="en-US" sz="1800" i="1">
                              <a:latin typeface="Cambria Math" panose="02040503050406030204" pitchFamily="18" charset="0"/>
                              <a:cs typeface="Calibri" panose="020F0502020204030204" pitchFamily="34" charset="0"/>
                            </a:rPr>
                            <m:t>1−</m:t>
                          </m:r>
                          <m:r>
                            <a:rPr lang="en-US" sz="1800" i="1">
                              <a:latin typeface="Cambria Math" panose="02040503050406030204" pitchFamily="18" charset="0"/>
                              <a:cs typeface="Calibri" panose="020F0502020204030204" pitchFamily="34" charset="0"/>
                            </a:rPr>
                            <m:t>𝛼</m:t>
                          </m:r>
                        </m:e>
                      </m:d>
                      <m:r>
                        <a:rPr lang="en-US" sz="1800" i="1">
                          <a:latin typeface="Cambria Math" panose="02040503050406030204" pitchFamily="18" charset="0"/>
                          <a:cs typeface="Calibri" panose="020F0502020204030204" pitchFamily="34" charset="0"/>
                        </a:rPr>
                        <m:t>⋅</m:t>
                      </m:r>
                      <m:limLow>
                        <m:limLowPr>
                          <m:ctrlPr>
                            <a:rPr lang="en-US" sz="1800" i="1">
                              <a:latin typeface="Cambria Math" panose="02040503050406030204" pitchFamily="18" charset="0"/>
                              <a:cs typeface="Calibri" panose="020F0502020204030204" pitchFamily="34" charset="0"/>
                            </a:rPr>
                          </m:ctrlPr>
                        </m:limLowPr>
                        <m:e>
                          <m:groupChr>
                            <m:groupChrPr>
                              <m:chr m:val="⏟"/>
                              <m:ctrlPr>
                                <a:rPr lang="en-US" sz="1800" i="1">
                                  <a:latin typeface="Cambria Math" panose="02040503050406030204" pitchFamily="18" charset="0"/>
                                  <a:cs typeface="Calibri" panose="020F0502020204030204" pitchFamily="34" charset="0"/>
                                </a:rPr>
                              </m:ctrlPr>
                            </m:groupChrPr>
                            <m:e>
                              <m:r>
                                <a:rPr lang="en-US" sz="1800" i="1">
                                  <a:latin typeface="Cambria Math" panose="02040503050406030204" pitchFamily="18" charset="0"/>
                                  <a:cs typeface="Calibri" panose="020F0502020204030204" pitchFamily="34" charset="0"/>
                                </a:rPr>
                                <m:t>𝐿</m:t>
                              </m:r>
                              <m:d>
                                <m:dPr>
                                  <m:ctrlPr>
                                    <a:rPr lang="en-US" sz="1800" i="1">
                                      <a:latin typeface="Cambria Math" panose="02040503050406030204" pitchFamily="18" charset="0"/>
                                      <a:cs typeface="Calibri" panose="020F0502020204030204" pitchFamily="34" charset="0"/>
                                    </a:rPr>
                                  </m:ctrlPr>
                                </m:dPr>
                                <m:e>
                                  <m:r>
                                    <m:rPr>
                                      <m:sty m:val="p"/>
                                    </m:rPr>
                                    <a:rPr lang="en-US" sz="1800">
                                      <a:latin typeface="Cambria Math" panose="02040503050406030204" pitchFamily="18" charset="0"/>
                                      <a:cs typeface="Calibri" panose="020F0502020204030204" pitchFamily="34" charset="0"/>
                                    </a:rPr>
                                    <m:t>Θ</m:t>
                                  </m:r>
                                  <m:r>
                                    <a:rPr lang="en-US" sz="1800" i="1">
                                      <a:latin typeface="Cambria Math" panose="02040503050406030204" pitchFamily="18" charset="0"/>
                                      <a:cs typeface="Calibri" panose="020F0502020204030204" pitchFamily="34" charset="0"/>
                                    </a:rPr>
                                    <m:t>,</m:t>
                                  </m:r>
                                  <m:sSubSup>
                                    <m:sSubSupPr>
                                      <m:ctrlPr>
                                        <a:rPr lang="en-US" sz="1800" b="0" i="1" smtClean="0">
                                          <a:latin typeface="Cambria Math" panose="02040503050406030204" pitchFamily="18" charset="0"/>
                                          <a:cs typeface="Calibri" panose="020F0502020204030204" pitchFamily="34" charset="0"/>
                                        </a:rPr>
                                      </m:ctrlPr>
                                    </m:sSubSupPr>
                                    <m:e>
                                      <m:r>
                                        <a:rPr lang="en-US" sz="1800" b="0" i="1" smtClean="0">
                                          <a:latin typeface="Cambria Math" panose="02040503050406030204" pitchFamily="18" charset="0"/>
                                          <a:cs typeface="Calibri" panose="020F0502020204030204" pitchFamily="34" charset="0"/>
                                        </a:rPr>
                                        <m:t>𝑋</m:t>
                                      </m:r>
                                    </m:e>
                                    <m:sub>
                                      <m:r>
                                        <a:rPr lang="en-US" sz="1800" b="0" i="1" smtClean="0">
                                          <a:latin typeface="Cambria Math" panose="02040503050406030204" pitchFamily="18" charset="0"/>
                                          <a:cs typeface="Calibri" panose="020F0502020204030204" pitchFamily="34" charset="0"/>
                                        </a:rPr>
                                        <m:t>𝑁</m:t>
                                      </m:r>
                                    </m:sub>
                                    <m:sup>
                                      <m:r>
                                        <a:rPr lang="en-US" sz="1800" b="0" i="1" smtClean="0">
                                          <a:latin typeface="Cambria Math" panose="02040503050406030204" pitchFamily="18" charset="0"/>
                                          <a:cs typeface="Calibri" panose="020F0502020204030204" pitchFamily="34" charset="0"/>
                                        </a:rPr>
                                        <m:t>𝑎𝑑𝑣</m:t>
                                      </m:r>
                                    </m:sup>
                                  </m:sSubSup>
                                </m:e>
                              </m:d>
                            </m:e>
                          </m:groupChr>
                        </m:e>
                        <m:lim>
                          <m:eqArr>
                            <m:eqArrPr>
                              <m:ctrlPr>
                                <a:rPr lang="en-US" sz="1800" b="1" i="1">
                                  <a:latin typeface="Cambria Math" panose="02040503050406030204" pitchFamily="18" charset="0"/>
                                  <a:cs typeface="Calibri" panose="020F0502020204030204" pitchFamily="34" charset="0"/>
                                </a:rPr>
                              </m:ctrlPr>
                            </m:eqArrPr>
                            <m:e>
                              <m:r>
                                <a:rPr lang="en-US" sz="1800" b="1" i="1">
                                  <a:latin typeface="Cambria Math" panose="02040503050406030204" pitchFamily="18" charset="0"/>
                                  <a:cs typeface="Calibri" panose="020F0502020204030204" pitchFamily="34" charset="0"/>
                                </a:rPr>
                                <m:t>𝑳𝒐𝒔𝒔</m:t>
                              </m:r>
                              <m:r>
                                <a:rPr lang="en-US" sz="1800" b="1" i="1">
                                  <a:latin typeface="Cambria Math" panose="02040503050406030204" pitchFamily="18" charset="0"/>
                                  <a:cs typeface="Calibri" panose="020F0502020204030204" pitchFamily="34" charset="0"/>
                                </a:rPr>
                                <m:t> </m:t>
                              </m:r>
                              <m:r>
                                <a:rPr lang="en-US" sz="1800" b="1" i="1">
                                  <a:latin typeface="Cambria Math" panose="02040503050406030204" pitchFamily="18" charset="0"/>
                                  <a:cs typeface="Calibri" panose="020F0502020204030204" pitchFamily="34" charset="0"/>
                                </a:rPr>
                                <m:t>𝒐𝒏</m:t>
                              </m:r>
                              <m:r>
                                <a:rPr lang="en-US" sz="1800" b="1" i="1">
                                  <a:latin typeface="Cambria Math" panose="02040503050406030204" pitchFamily="18" charset="0"/>
                                  <a:cs typeface="Calibri" panose="020F0502020204030204" pitchFamily="34" charset="0"/>
                                </a:rPr>
                                <m:t> </m:t>
                              </m:r>
                              <m:r>
                                <a:rPr lang="en-US" sz="1800" b="1" i="1" smtClean="0">
                                  <a:latin typeface="Cambria Math" panose="02040503050406030204" pitchFamily="18" charset="0"/>
                                  <a:cs typeface="Calibri" panose="020F0502020204030204" pitchFamily="34" charset="0"/>
                                </a:rPr>
                                <m:t>𝑰</m:t>
                              </m:r>
                              <m:r>
                                <a:rPr lang="en-US" sz="1800" b="1" i="1" smtClean="0">
                                  <a:latin typeface="Cambria Math" panose="02040503050406030204" pitchFamily="18" charset="0"/>
                                  <a:cs typeface="Calibri" panose="020F0502020204030204" pitchFamily="34" charset="0"/>
                                </a:rPr>
                                <m:t>−</m:t>
                              </m:r>
                              <m:r>
                                <a:rPr lang="en-US" sz="1800" b="1" i="1">
                                  <a:latin typeface="Cambria Math" panose="02040503050406030204" pitchFamily="18" charset="0"/>
                                  <a:cs typeface="Calibri" panose="020F0502020204030204" pitchFamily="34" charset="0"/>
                                </a:rPr>
                                <m:t>𝑭𝑮𝑺𝑴</m:t>
                              </m:r>
                              <m:r>
                                <a:rPr lang="en-US" sz="1800" b="1" i="1">
                                  <a:latin typeface="Cambria Math" panose="02040503050406030204" pitchFamily="18" charset="0"/>
                                  <a:cs typeface="Calibri" panose="020F0502020204030204" pitchFamily="34" charset="0"/>
                                </a:rPr>
                                <m:t> </m:t>
                              </m:r>
                            </m:e>
                            <m:e>
                              <m:r>
                                <a:rPr lang="en-US" sz="1800" b="1" i="1">
                                  <a:latin typeface="Cambria Math" panose="02040503050406030204" pitchFamily="18" charset="0"/>
                                  <a:cs typeface="Calibri" panose="020F0502020204030204" pitchFamily="34" charset="0"/>
                                </a:rPr>
                                <m:t>𝒂𝒅𝒆𝒓𝒔𝒂𝒓𝒊𝒂𝒍</m:t>
                              </m:r>
                              <m:r>
                                <a:rPr lang="en-US" sz="1800" b="1" i="1">
                                  <a:latin typeface="Cambria Math" panose="02040503050406030204" pitchFamily="18" charset="0"/>
                                  <a:cs typeface="Calibri" panose="020F0502020204030204" pitchFamily="34" charset="0"/>
                                </a:rPr>
                                <m:t> </m:t>
                              </m:r>
                              <m:r>
                                <a:rPr lang="en-US" sz="1800" b="1" i="1">
                                  <a:latin typeface="Cambria Math" panose="02040503050406030204" pitchFamily="18" charset="0"/>
                                  <a:cs typeface="Calibri" panose="020F0502020204030204" pitchFamily="34" charset="0"/>
                                </a:rPr>
                                <m:t>𝒆𝒙𝒂𝒎𝒑𝒍𝒆</m:t>
                              </m:r>
                            </m:e>
                          </m:eqArr>
                        </m:lim>
                      </m:limLow>
                    </m:oMath>
                  </m:oMathPara>
                </a14:m>
                <a:endParaRPr lang="en-US" sz="1800" dirty="0">
                  <a:latin typeface="Calibri" panose="020F0502020204030204" pitchFamily="34" charset="0"/>
                  <a:cs typeface="Calibri" panose="020F0502020204030204" pitchFamily="34" charset="0"/>
                </a:endParaRPr>
              </a:p>
              <a:p>
                <a:pPr marL="211137" lvl="1" indent="0">
                  <a:buNone/>
                </a:pPr>
                <a:endParaRPr lang="en-US" sz="1600"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643192" cy="4438634"/>
              </a:xfrm>
              <a:blipFill>
                <a:blip r:embed="rId3"/>
                <a:stretch>
                  <a:fillRect l="-1675" t="-549"/>
                </a:stretch>
              </a:blipFill>
            </p:spPr>
            <p:txBody>
              <a:bodyPr/>
              <a:lstStyle/>
              <a:p>
                <a:r>
                  <a:rPr lang="en-US">
                    <a:noFill/>
                  </a:rPr>
                  <a:t> </a:t>
                </a:r>
              </a:p>
            </p:txBody>
          </p:sp>
        </mc:Fallback>
      </mc:AlternateContent>
    </p:spTree>
    <p:extLst>
      <p:ext uri="{BB962C8B-B14F-4D97-AF65-F5344CB8AC3E}">
        <p14:creationId xmlns:p14="http://schemas.microsoft.com/office/powerpoint/2010/main" val="89971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Related Work</a:t>
            </a:r>
            <a:r>
              <a:rPr lang="he-IL" dirty="0">
                <a:latin typeface="IBM Plex Sans" panose="020B0503050000000000" pitchFamily="34" charset="0"/>
              </a:rPr>
              <a:t> </a:t>
            </a:r>
            <a:r>
              <a:rPr lang="en-US" dirty="0">
                <a:latin typeface="IBM Plex Sans" panose="020B0503050000000000" pitchFamily="34" charset="0"/>
              </a:rPr>
              <a:t>– Adversarial Training</a:t>
            </a:r>
            <a:endParaRPr lang="en-US" b="1" dirty="0">
              <a:latin typeface="IBM Plex Sans" panose="020B0503050000000000" pitchFamily="34" charset="0"/>
            </a:endParaRP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643192" cy="4438634"/>
          </a:xfrm>
        </p:spPr>
        <p:txBody>
          <a:bodyPr>
            <a:normAutofit/>
          </a:bodyPr>
          <a:lstStyle/>
          <a:p>
            <a:pPr marL="342900" indent="-342900">
              <a:buFont typeface="+mj-lt"/>
              <a:buAutoNum type="arabicPeriod" startAt="3"/>
            </a:pPr>
            <a:r>
              <a:rPr lang="en-US" sz="1800" dirty="0"/>
              <a:t>Adversarial machine learning at scale:</a:t>
            </a:r>
          </a:p>
          <a:p>
            <a:pPr marL="554037" lvl="1" indent="-342900"/>
            <a:r>
              <a:rPr lang="en-US" sz="1600" dirty="0"/>
              <a:t>Used (I-)FGSM for Adversarial training on ImageNet </a:t>
            </a:r>
          </a:p>
          <a:p>
            <a:pPr marL="554037" lvl="1" indent="-342900"/>
            <a:r>
              <a:rPr lang="en-US" sz="1600" dirty="0"/>
              <a:t>Had initial observation that having higher network capacity leads to better robustness</a:t>
            </a:r>
          </a:p>
          <a:p>
            <a:pPr marL="554037" lvl="1" indent="-342900"/>
            <a:r>
              <a:rPr lang="en-US" sz="1600" dirty="0"/>
              <a:t>They failed to apply I-FGSM on black-box attacks</a:t>
            </a:r>
          </a:p>
          <a:p>
            <a:pPr marL="342900" indent="-342900">
              <a:buFont typeface="+mj-lt"/>
              <a:buAutoNum type="arabicPeriod" startAt="4"/>
            </a:pPr>
            <a:r>
              <a:rPr lang="en-US" sz="1800" dirty="0"/>
              <a:t>Adversarial training as Min-Max optimization:</a:t>
            </a:r>
          </a:p>
          <a:p>
            <a:pPr marL="554037" lvl="1" indent="-342900"/>
            <a:r>
              <a:rPr lang="en-US" sz="1600" dirty="0"/>
              <a:t>Previous papers suggested to address the problem of Adversarial Training as a min-max problem </a:t>
            </a:r>
          </a:p>
          <a:p>
            <a:pPr marL="554037" lvl="1" indent="-342900"/>
            <a:r>
              <a:rPr lang="en-US" sz="1600" b="1" dirty="0"/>
              <a:t>Min</a:t>
            </a:r>
            <a:r>
              <a:rPr lang="en-US" sz="1600" dirty="0"/>
              <a:t>: we want to minimize the total network loss</a:t>
            </a:r>
          </a:p>
          <a:p>
            <a:pPr marL="554037" lvl="1" indent="-342900"/>
            <a:r>
              <a:rPr lang="en-US" sz="1600" b="1" dirty="0"/>
              <a:t>Max</a:t>
            </a:r>
            <a:r>
              <a:rPr lang="en-US" sz="1600" dirty="0"/>
              <a:t>: maximizing the loss on adversarial examples</a:t>
            </a:r>
          </a:p>
          <a:p>
            <a:pPr marL="554037" lvl="1" indent="-342900"/>
            <a:r>
              <a:rPr lang="en-US" sz="1600" dirty="0"/>
              <a:t>They argue that this problem is hard to solve in practice</a:t>
            </a:r>
          </a:p>
        </p:txBody>
      </p:sp>
    </p:spTree>
    <p:extLst>
      <p:ext uri="{BB962C8B-B14F-4D97-AF65-F5344CB8AC3E}">
        <p14:creationId xmlns:p14="http://schemas.microsoft.com/office/powerpoint/2010/main" val="189385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Related Work</a:t>
            </a:r>
            <a:r>
              <a:rPr lang="he-IL" dirty="0">
                <a:latin typeface="IBM Plex Sans" panose="020B0503050000000000" pitchFamily="34" charset="0"/>
              </a:rPr>
              <a:t> </a:t>
            </a:r>
            <a:r>
              <a:rPr lang="en-US" dirty="0">
                <a:latin typeface="IBM Plex Sans" panose="020B0503050000000000" pitchFamily="34" charset="0"/>
              </a:rPr>
              <a:t>– Other approaches</a:t>
            </a:r>
            <a:endParaRPr lang="en-US" b="1" dirty="0">
              <a:latin typeface="IBM Plex Sans" panose="020B0503050000000000" pitchFamily="34" charset="0"/>
            </a:endParaRP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790562"/>
          </a:xfrm>
        </p:spPr>
        <p:txBody>
          <a:bodyPr>
            <a:normAutofit/>
          </a:bodyPr>
          <a:lstStyle/>
          <a:p>
            <a:pPr marL="342900" indent="-342900">
              <a:buFont typeface="+mj-lt"/>
              <a:buAutoNum type="arabicPeriod" startAt="5"/>
            </a:pPr>
            <a:r>
              <a:rPr lang="en-US" sz="1800" dirty="0">
                <a:latin typeface="Calibri" panose="020F0502020204030204" pitchFamily="34" charset="0"/>
                <a:cs typeface="Calibri" panose="020F0502020204030204" pitchFamily="34" charset="0"/>
              </a:rPr>
              <a:t>Feature squeezing (</a:t>
            </a:r>
            <a:r>
              <a:rPr lang="en-US" sz="1800" dirty="0">
                <a:latin typeface="IBM Plex Sans" panose="020B0503050000000000" pitchFamily="34" charset="0"/>
                <a:cs typeface="Calibri" panose="020F0502020204030204" pitchFamily="34" charset="0"/>
              </a:rPr>
              <a:t>i</a:t>
            </a:r>
            <a:r>
              <a:rPr lang="en-US" sz="1800" dirty="0">
                <a:latin typeface="IBM Plex Sans" panose="020B0503050000000000" pitchFamily="34" charset="0"/>
              </a:rPr>
              <a:t>nput transformation approach)</a:t>
            </a:r>
            <a:r>
              <a:rPr lang="en-US" sz="1800" dirty="0">
                <a:latin typeface="Calibri" panose="020F0502020204030204" pitchFamily="34" charset="0"/>
                <a:cs typeface="Calibri" panose="020F0502020204030204" pitchFamily="34" charset="0"/>
              </a:rPr>
              <a:t>:</a:t>
            </a:r>
          </a:p>
          <a:p>
            <a:pPr marL="342900" indent="-342900">
              <a:buFont typeface="+mj-lt"/>
              <a:buAutoNum type="arabicPeriod" startAt="5"/>
            </a:pPr>
            <a:endParaRPr lang="en-US" sz="1800" dirty="0">
              <a:latin typeface="Calibri" panose="020F0502020204030204" pitchFamily="34" charset="0"/>
              <a:cs typeface="Calibri" panose="020F0502020204030204" pitchFamily="34" charset="0"/>
            </a:endParaRPr>
          </a:p>
          <a:p>
            <a:pPr marL="342900" indent="-342900">
              <a:buFont typeface="+mj-lt"/>
              <a:buAutoNum type="arabicPeriod" startAt="5"/>
            </a:pPr>
            <a:endParaRPr lang="en-US" sz="1800" dirty="0">
              <a:latin typeface="Calibri" panose="020F0502020204030204" pitchFamily="34" charset="0"/>
              <a:cs typeface="Calibri" panose="020F0502020204030204" pitchFamily="34" charset="0"/>
            </a:endParaRPr>
          </a:p>
          <a:p>
            <a:pPr marL="342900" indent="-342900">
              <a:buFont typeface="+mj-lt"/>
              <a:buAutoNum type="arabicPeriod" startAt="5"/>
            </a:pPr>
            <a:endParaRPr lang="en-US" sz="1800" dirty="0">
              <a:latin typeface="Calibri" panose="020F0502020204030204" pitchFamily="34" charset="0"/>
              <a:cs typeface="Calibri" panose="020F0502020204030204" pitchFamily="34" charset="0"/>
            </a:endParaRPr>
          </a:p>
          <a:p>
            <a:pPr marL="342900" indent="-342900">
              <a:buFont typeface="+mj-lt"/>
              <a:buAutoNum type="arabicPeriod" startAt="5"/>
            </a:pPr>
            <a:endParaRPr lang="en-US" sz="1800" dirty="0">
              <a:latin typeface="Calibri" panose="020F0502020204030204" pitchFamily="34" charset="0"/>
              <a:cs typeface="Calibri" panose="020F0502020204030204" pitchFamily="34" charset="0"/>
            </a:endParaRPr>
          </a:p>
          <a:p>
            <a:pPr marL="342900" indent="-342900">
              <a:buFont typeface="+mj-lt"/>
              <a:buAutoNum type="arabicPeriod" startAt="5"/>
            </a:pPr>
            <a:r>
              <a:rPr lang="en-US" sz="1800" dirty="0">
                <a:latin typeface="Calibri" panose="020F0502020204030204" pitchFamily="34" charset="0"/>
                <a:cs typeface="Calibri" panose="020F0502020204030204" pitchFamily="34" charset="0"/>
              </a:rPr>
              <a:t>Defensive distillation:</a:t>
            </a:r>
          </a:p>
          <a:p>
            <a:pPr marL="0" indent="0">
              <a:buNone/>
            </a:pPr>
            <a:endParaRPr lang="en-US"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FED64CF-3335-4273-89A9-3782990B86B3}"/>
              </a:ext>
            </a:extLst>
          </p:cNvPr>
          <p:cNvPicPr>
            <a:picLocks noChangeAspect="1"/>
          </p:cNvPicPr>
          <p:nvPr/>
        </p:nvPicPr>
        <p:blipFill>
          <a:blip r:embed="rId3"/>
          <a:stretch>
            <a:fillRect/>
          </a:stretch>
        </p:blipFill>
        <p:spPr>
          <a:xfrm>
            <a:off x="1907704" y="1295125"/>
            <a:ext cx="4580080" cy="1669246"/>
          </a:xfrm>
          <a:prstGeom prst="rect">
            <a:avLst/>
          </a:prstGeom>
        </p:spPr>
      </p:pic>
      <p:pic>
        <p:nvPicPr>
          <p:cNvPr id="6" name="Picture 5">
            <a:extLst>
              <a:ext uri="{FF2B5EF4-FFF2-40B4-BE49-F238E27FC236}">
                <a16:creationId xmlns:a16="http://schemas.microsoft.com/office/drawing/2014/main" id="{C0CC71A7-C5D5-4D9F-82E9-44EBA210680D}"/>
              </a:ext>
            </a:extLst>
          </p:cNvPr>
          <p:cNvPicPr>
            <a:picLocks noChangeAspect="1"/>
          </p:cNvPicPr>
          <p:nvPr/>
        </p:nvPicPr>
        <p:blipFill>
          <a:blip r:embed="rId4"/>
          <a:stretch>
            <a:fillRect/>
          </a:stretch>
        </p:blipFill>
        <p:spPr>
          <a:xfrm>
            <a:off x="1979712" y="3298549"/>
            <a:ext cx="4861131" cy="1863207"/>
          </a:xfrm>
          <a:prstGeom prst="rect">
            <a:avLst/>
          </a:prstGeom>
        </p:spPr>
      </p:pic>
    </p:spTree>
    <p:extLst>
      <p:ext uri="{BB962C8B-B14F-4D97-AF65-F5344CB8AC3E}">
        <p14:creationId xmlns:p14="http://schemas.microsoft.com/office/powerpoint/2010/main" val="174223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Paper Contributions Summary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715200" cy="3420882"/>
              </a:xfrm>
            </p:spPr>
            <p:txBody>
              <a:bodyPr>
                <a:normAutofit/>
              </a:bodyPr>
              <a:lstStyle/>
              <a:p>
                <a:pPr marL="342900" indent="-342900">
                  <a:buFont typeface="+mj-lt"/>
                  <a:buAutoNum type="arabicPeriod"/>
                </a:pPr>
                <a:r>
                  <a:rPr lang="en-US" sz="1800" b="1" dirty="0">
                    <a:solidFill>
                      <a:schemeClr val="tx1"/>
                    </a:solidFill>
                    <a:latin typeface="Calibri" panose="020F0502020204030204" pitchFamily="34" charset="0"/>
                    <a:cs typeface="Calibri" panose="020F0502020204030204" pitchFamily="34" charset="0"/>
                  </a:rPr>
                  <a:t>Introducing Projected Gradient Descent (PGD) Attack:</a:t>
                </a:r>
              </a:p>
              <a:p>
                <a:pPr lvl="1"/>
                <a:r>
                  <a:rPr lang="en-US" sz="1600" dirty="0">
                    <a:solidFill>
                      <a:schemeClr val="tx1"/>
                    </a:solidFill>
                    <a:latin typeface="Calibri" panose="020F0502020204030204" pitchFamily="34" charset="0"/>
                    <a:cs typeface="Calibri" panose="020F0502020204030204" pitchFamily="34" charset="0"/>
                  </a:rPr>
                  <a:t>Using the iterative I-FGSM with Radom restarts:</a:t>
                </a:r>
              </a:p>
              <a:p>
                <a:pPr marL="244475" lvl="1" indent="0">
                  <a:lnSpc>
                    <a:spcPct val="200000"/>
                  </a:lnSpc>
                  <a:buNone/>
                </a:pP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cs typeface="Calibri" panose="020F0502020204030204" pitchFamily="34" charset="0"/>
                            </a:rPr>
                          </m:ctrlPr>
                        </m:sSubSupPr>
                        <m:e>
                          <m:r>
                            <a:rPr lang="en-US" sz="1600" b="0" i="1" smtClean="0">
                              <a:solidFill>
                                <a:schemeClr val="tx1"/>
                              </a:solidFill>
                              <a:latin typeface="Cambria Math" panose="02040503050406030204" pitchFamily="18" charset="0"/>
                              <a:cs typeface="Calibri" panose="020F0502020204030204" pitchFamily="34" charset="0"/>
                            </a:rPr>
                            <m:t>𝑥</m:t>
                          </m:r>
                        </m:e>
                        <m:sub>
                          <m:r>
                            <a:rPr lang="en-US" sz="1600" b="0" i="1" smtClean="0">
                              <a:solidFill>
                                <a:schemeClr val="tx1"/>
                              </a:solidFill>
                              <a:latin typeface="Cambria Math" panose="02040503050406030204" pitchFamily="18" charset="0"/>
                              <a:cs typeface="Calibri" panose="020F0502020204030204" pitchFamily="34" charset="0"/>
                            </a:rPr>
                            <m:t>0</m:t>
                          </m:r>
                        </m:sub>
                        <m:sup>
                          <m:r>
                            <a:rPr lang="en-US" sz="1600" b="0" i="1" smtClean="0">
                              <a:solidFill>
                                <a:schemeClr val="tx1"/>
                              </a:solidFill>
                              <a:latin typeface="Cambria Math" panose="02040503050406030204" pitchFamily="18" charset="0"/>
                              <a:cs typeface="Calibri" panose="020F0502020204030204" pitchFamily="34" charset="0"/>
                            </a:rPr>
                            <m:t>𝑎𝑑𝑣</m:t>
                          </m:r>
                        </m:sup>
                      </m:sSubSup>
                      <m:r>
                        <a:rPr lang="en-US" sz="1600" b="0" i="1" smtClean="0">
                          <a:solidFill>
                            <a:schemeClr val="tx1"/>
                          </a:solidFill>
                          <a:latin typeface="Cambria Math" panose="02040503050406030204" pitchFamily="18" charset="0"/>
                          <a:cs typeface="Calibri" panose="020F0502020204030204" pitchFamily="34" charset="0"/>
                        </a:rPr>
                        <m:t>=</m:t>
                      </m:r>
                      <m:r>
                        <a:rPr lang="en-US" sz="1600" b="0" i="1" smtClean="0">
                          <a:solidFill>
                            <a:schemeClr val="tx1"/>
                          </a:solidFill>
                          <a:latin typeface="Cambria Math" panose="02040503050406030204" pitchFamily="18" charset="0"/>
                          <a:cs typeface="Calibri" panose="020F0502020204030204" pitchFamily="34" charset="0"/>
                        </a:rPr>
                        <m:t>𝑥</m:t>
                      </m:r>
                      <m:r>
                        <a:rPr lang="en-US" sz="1600" i="1">
                          <a:solidFill>
                            <a:schemeClr val="tx1"/>
                          </a:solidFill>
                          <a:latin typeface="Cambria Math" panose="02040503050406030204" pitchFamily="18" charset="0"/>
                          <a:cs typeface="Calibri" panose="020F0502020204030204" pitchFamily="34" charset="0"/>
                        </a:rPr>
                        <m:t> +</m:t>
                      </m:r>
                      <m:r>
                        <a:rPr lang="en-US" sz="1600" b="0" i="1" smtClean="0">
                          <a:solidFill>
                            <a:schemeClr val="tx1"/>
                          </a:solidFill>
                          <a:latin typeface="Cambria Math" panose="02040503050406030204" pitchFamily="18" charset="0"/>
                          <a:cs typeface="Calibri" panose="020F0502020204030204" pitchFamily="34" charset="0"/>
                        </a:rPr>
                        <m:t>𝑢𝑛𝑖𝑓𝑜𝑟𝑚</m:t>
                      </m:r>
                      <m:d>
                        <m:dPr>
                          <m:ctrlPr>
                            <a:rPr lang="en-US" sz="1600" b="0" i="1" smtClean="0">
                              <a:solidFill>
                                <a:schemeClr val="tx1"/>
                              </a:solidFill>
                              <a:latin typeface="Cambria Math" panose="02040503050406030204" pitchFamily="18" charset="0"/>
                              <a:cs typeface="Calibri" panose="020F0502020204030204" pitchFamily="34" charset="0"/>
                            </a:rPr>
                          </m:ctrlPr>
                        </m:dPr>
                        <m:e>
                          <m:r>
                            <a:rPr lang="en-US" sz="1600" b="0" i="1" smtClean="0">
                              <a:solidFill>
                                <a:schemeClr val="tx1"/>
                              </a:solidFill>
                              <a:latin typeface="Cambria Math" panose="02040503050406030204" pitchFamily="18" charset="0"/>
                              <a:cs typeface="Calibri" panose="020F0502020204030204" pitchFamily="34" charset="0"/>
                            </a:rPr>
                            <m:t>−</m:t>
                          </m:r>
                          <m:r>
                            <a:rPr lang="en-US" sz="1600" b="0" i="1" smtClean="0">
                              <a:solidFill>
                                <a:schemeClr val="tx1"/>
                              </a:solidFill>
                              <a:latin typeface="Cambria Math" panose="02040503050406030204" pitchFamily="18" charset="0"/>
                              <a:cs typeface="Calibri" panose="020F0502020204030204" pitchFamily="34" charset="0"/>
                            </a:rPr>
                            <m:t>𝜖</m:t>
                          </m:r>
                          <m:r>
                            <a:rPr lang="en-US" sz="1600" i="1">
                              <a:solidFill>
                                <a:schemeClr val="tx1"/>
                              </a:solidFill>
                              <a:latin typeface="Cambria Math" panose="02040503050406030204" pitchFamily="18" charset="0"/>
                              <a:cs typeface="Calibri" panose="020F0502020204030204" pitchFamily="34" charset="0"/>
                            </a:rPr>
                            <m:t>, </m:t>
                          </m:r>
                          <m:r>
                            <a:rPr lang="en-US" sz="1600" b="0" i="1" smtClean="0">
                              <a:solidFill>
                                <a:schemeClr val="tx1"/>
                              </a:solidFill>
                              <a:latin typeface="Cambria Math" panose="02040503050406030204" pitchFamily="18" charset="0"/>
                              <a:cs typeface="Calibri" panose="020F0502020204030204" pitchFamily="34" charset="0"/>
                            </a:rPr>
                            <m:t>𝜖</m:t>
                          </m:r>
                        </m:e>
                      </m:d>
                    </m:oMath>
                  </m:oMathPara>
                </a14:m>
                <a:endParaRPr lang="en-US" sz="1600" dirty="0">
                  <a:solidFill>
                    <a:schemeClr val="tx1"/>
                  </a:solidFill>
                  <a:latin typeface="Calibri" panose="020F0502020204030204" pitchFamily="34" charset="0"/>
                  <a:cs typeface="Calibri" panose="020F0502020204030204" pitchFamily="34" charset="0"/>
                </a:endParaRPr>
              </a:p>
              <a:p>
                <a:pPr marL="244475" lvl="1" indent="0">
                  <a:lnSpc>
                    <a:spcPct val="200000"/>
                  </a:lnSpc>
                  <a:buNone/>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 </m:t>
                          </m:r>
                          <m:r>
                            <a:rPr lang="en-US" sz="1600" i="1">
                              <a:latin typeface="Cambria Math" panose="02040503050406030204" pitchFamily="18" charset="0"/>
                            </a:rPr>
                            <m:t>𝑋</m:t>
                          </m:r>
                        </m:e>
                        <m:sub>
                          <m:r>
                            <a:rPr lang="en-US" sz="1600" b="0" i="1" smtClean="0">
                              <a:latin typeface="Cambria Math" panose="02040503050406030204" pitchFamily="18" charset="0"/>
                            </a:rPr>
                            <m:t>𝑛</m:t>
                          </m:r>
                          <m:r>
                            <a:rPr lang="en-US" sz="1600" b="0" i="1" smtClean="0">
                              <a:latin typeface="Cambria Math" panose="02040503050406030204" pitchFamily="18" charset="0"/>
                            </a:rPr>
                            <m:t>+1</m:t>
                          </m:r>
                        </m:sub>
                        <m:sup>
                          <m:r>
                            <a:rPr lang="en-US" sz="1600" i="1">
                              <a:latin typeface="Cambria Math" panose="02040503050406030204" pitchFamily="18" charset="0"/>
                            </a:rPr>
                            <m:t>𝑎𝑑𝑣</m:t>
                          </m:r>
                        </m:sup>
                      </m:sSubSup>
                      <m:r>
                        <a:rPr lang="en-US" sz="1600" i="1">
                          <a:latin typeface="Cambria Math" panose="02040503050406030204" pitchFamily="18" charset="0"/>
                        </a:rPr>
                        <m:t>=</m:t>
                      </m:r>
                      <m:r>
                        <a:rPr lang="en-US" sz="1600" i="1">
                          <a:latin typeface="Cambria Math" panose="02040503050406030204" pitchFamily="18" charset="0"/>
                        </a:rPr>
                        <m:t>𝐶𝑙𝑖</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𝜖</m:t>
                          </m:r>
                        </m:sub>
                      </m:sSub>
                      <m:d>
                        <m:dPr>
                          <m:begChr m:val="{"/>
                          <m:endChr m:val="}"/>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𝑛</m:t>
                              </m:r>
                            </m:sub>
                            <m:sup>
                              <m:r>
                                <a:rPr lang="en-US" sz="1600" i="1">
                                  <a:latin typeface="Cambria Math" panose="02040503050406030204" pitchFamily="18" charset="0"/>
                                </a:rPr>
                                <m:t>𝑎𝑑𝑣</m:t>
                              </m:r>
                            </m:sup>
                          </m:sSubSup>
                          <m:r>
                            <a:rPr lang="en-US" sz="1600" i="1">
                              <a:latin typeface="Cambria Math" panose="02040503050406030204" pitchFamily="18" charset="0"/>
                            </a:rPr>
                            <m:t>+</m:t>
                          </m:r>
                          <m:r>
                            <a:rPr lang="en-US" sz="1600" i="1">
                              <a:latin typeface="Cambria Math" panose="02040503050406030204" pitchFamily="18" charset="0"/>
                            </a:rPr>
                            <m:t>𝛽</m:t>
                          </m:r>
                          <m:r>
                            <a:rPr lang="en-US" sz="1600" i="1">
                              <a:latin typeface="Cambria Math" panose="02040503050406030204" pitchFamily="18" charset="0"/>
                            </a:rPr>
                            <m:t>⋅</m:t>
                          </m:r>
                          <m:r>
                            <a:rPr lang="en-US" sz="1600" i="1">
                              <a:latin typeface="Cambria Math" panose="02040503050406030204" pitchFamily="18" charset="0"/>
                            </a:rPr>
                            <m:t>𝑠𝑖𝑔𝑛</m:t>
                          </m:r>
                          <m:r>
                            <a:rPr lang="en-US" sz="1600" i="1">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m:t>
                              </m:r>
                            </m:e>
                            <m:sub>
                              <m:r>
                                <a:rPr lang="en-US" sz="1600" i="1">
                                  <a:latin typeface="Cambria Math" panose="02040503050406030204" pitchFamily="18" charset="0"/>
                                </a:rPr>
                                <m:t>𝑋</m:t>
                              </m:r>
                            </m:sub>
                          </m:sSub>
                          <m:r>
                            <a:rPr lang="en-US" sz="1600" i="1">
                              <a:latin typeface="Cambria Math" panose="02040503050406030204" pitchFamily="18" charset="0"/>
                            </a:rPr>
                            <m:t>𝐿</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𝑛</m:t>
                                  </m:r>
                                </m:sub>
                                <m:sup>
                                  <m:r>
                                    <a:rPr lang="en-US" sz="1600" i="1">
                                      <a:latin typeface="Cambria Math" panose="02040503050406030204" pitchFamily="18" charset="0"/>
                                    </a:rPr>
                                    <m:t>𝑎𝑑𝑣</m:t>
                                  </m:r>
                                </m:sup>
                              </m:sSubSup>
                              <m:r>
                                <a:rPr lang="en-US" sz="1600" i="1">
                                  <a:latin typeface="Cambria Math" panose="02040503050406030204" pitchFamily="18" charset="0"/>
                                </a:rPr>
                                <m:t>,</m:t>
                              </m:r>
                              <m:r>
                                <a:rPr lang="en-US" sz="1600" i="1">
                                  <a:latin typeface="Cambria Math" panose="02040503050406030204" pitchFamily="18" charset="0"/>
                                </a:rPr>
                                <m:t>𝑦</m:t>
                              </m:r>
                            </m:e>
                          </m:d>
                        </m:e>
                      </m:d>
                      <m:r>
                        <a:rPr lang="en-US" sz="1600" b="0" i="1" smtClean="0">
                          <a:latin typeface="Cambria Math" panose="02040503050406030204" pitchFamily="18" charset="0"/>
                        </a:rPr>
                        <m:t>,</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𝑛</m:t>
                      </m:r>
                      <m:r>
                        <a:rPr lang="en-US" sz="1600" i="1">
                          <a:latin typeface="Cambria Math" panose="02040503050406030204" pitchFamily="18" charset="0"/>
                        </a:rPr>
                        <m:t> </m:t>
                      </m:r>
                      <m:r>
                        <a:rPr lang="en-US" sz="1600" i="1">
                          <a:latin typeface="Cambria Math" panose="02040503050406030204" pitchFamily="18" charset="0"/>
                        </a:rPr>
                        <m:t>𝑖𝑛</m:t>
                      </m:r>
                      <m:r>
                        <a:rPr lang="en-US" sz="1600" i="1">
                          <a:latin typeface="Cambria Math" panose="02040503050406030204" pitchFamily="18" charset="0"/>
                        </a:rPr>
                        <m:t> </m:t>
                      </m:r>
                      <m:r>
                        <a:rPr lang="en-US" sz="1600" i="1">
                          <a:latin typeface="Cambria Math" panose="02040503050406030204" pitchFamily="18" charset="0"/>
                        </a:rPr>
                        <m:t>𝑟𝑎𝑛𝑔𝑒</m:t>
                      </m:r>
                      <m:r>
                        <a:rPr lang="en-US" sz="1600" i="1">
                          <a:latin typeface="Cambria Math" panose="02040503050406030204" pitchFamily="18" charset="0"/>
                        </a:rPr>
                        <m:t> 1 </m:t>
                      </m:r>
                      <m:r>
                        <a:rPr lang="en-US" sz="1600" i="1">
                          <a:latin typeface="Cambria Math" panose="02040503050406030204" pitchFamily="18" charset="0"/>
                        </a:rPr>
                        <m:t>𝑡𝑜</m:t>
                      </m:r>
                      <m:r>
                        <a:rPr lang="en-US" sz="1600" i="1">
                          <a:latin typeface="Cambria Math" panose="02040503050406030204" pitchFamily="18" charset="0"/>
                        </a:rPr>
                        <m:t> </m:t>
                      </m:r>
                      <m:r>
                        <a:rPr lang="en-US" sz="1600" i="1">
                          <a:latin typeface="Cambria Math" panose="02040503050406030204" pitchFamily="18" charset="0"/>
                        </a:rPr>
                        <m:t>𝑁</m:t>
                      </m:r>
                      <m:r>
                        <a:rPr lang="en-US" sz="1600" i="1">
                          <a:latin typeface="Cambria Math" panose="02040503050406030204" pitchFamily="18" charset="0"/>
                        </a:rPr>
                        <m:t>−1</m:t>
                      </m:r>
                    </m:oMath>
                  </m:oMathPara>
                </a14:m>
                <a:endParaRPr lang="en-US" sz="1600" dirty="0"/>
              </a:p>
              <a:p>
                <a:pPr lvl="1"/>
                <a14:m>
                  <m:oMath xmlns:m="http://schemas.openxmlformats.org/officeDocument/2006/math">
                    <m:r>
                      <a:rPr lang="en-US" sz="1600">
                        <a:solidFill>
                          <a:schemeClr val="tx1"/>
                        </a:solidFill>
                        <a:latin typeface="Cambria Math" panose="02040503050406030204" pitchFamily="18" charset="0"/>
                        <a:cs typeface="Calibri" panose="020F0502020204030204" pitchFamily="34" charset="0"/>
                      </a:rPr>
                      <m:t>𝐶𝑙𝑖</m:t>
                    </m:r>
                    <m:sSub>
                      <m:sSubPr>
                        <m:ctrlPr>
                          <a:rPr lang="en-US" sz="1600" i="1">
                            <a:solidFill>
                              <a:schemeClr val="tx1"/>
                            </a:solidFill>
                            <a:latin typeface="Cambria Math" panose="02040503050406030204" pitchFamily="18" charset="0"/>
                            <a:cs typeface="Calibri" panose="020F0502020204030204" pitchFamily="34" charset="0"/>
                          </a:rPr>
                        </m:ctrlPr>
                      </m:sSubPr>
                      <m:e>
                        <m:r>
                          <a:rPr lang="en-US" sz="1600">
                            <a:solidFill>
                              <a:schemeClr val="tx1"/>
                            </a:solidFill>
                            <a:latin typeface="Cambria Math" panose="02040503050406030204" pitchFamily="18" charset="0"/>
                            <a:cs typeface="Calibri" panose="020F0502020204030204" pitchFamily="34" charset="0"/>
                          </a:rPr>
                          <m:t>𝑝</m:t>
                        </m:r>
                      </m:e>
                      <m:sub>
                        <m:r>
                          <a:rPr lang="en-US" sz="1600">
                            <a:solidFill>
                              <a:schemeClr val="tx1"/>
                            </a:solidFill>
                            <a:latin typeface="Cambria Math" panose="02040503050406030204" pitchFamily="18" charset="0"/>
                            <a:cs typeface="Calibri" panose="020F0502020204030204" pitchFamily="34" charset="0"/>
                          </a:rPr>
                          <m:t>𝜖</m:t>
                        </m:r>
                      </m:sub>
                    </m:sSub>
                  </m:oMath>
                </a14:m>
                <a:r>
                  <a:rPr lang="en-US" sz="1600" dirty="0">
                    <a:solidFill>
                      <a:schemeClr val="tx1"/>
                    </a:solidFill>
                    <a:latin typeface="Calibri" panose="020F0502020204030204" pitchFamily="34" charset="0"/>
                    <a:cs typeface="Calibri" panose="020F0502020204030204" pitchFamily="34" charset="0"/>
                  </a:rPr>
                  <a:t> performs per-pixel clipping so the result will be in </a:t>
                </a:r>
                <a14:m>
                  <m:oMath xmlns:m="http://schemas.openxmlformats.org/officeDocument/2006/math">
                    <m:sSub>
                      <m:sSubPr>
                        <m:ctrlPr>
                          <a:rPr lang="en-US" sz="1600" i="1">
                            <a:solidFill>
                              <a:schemeClr val="tx1"/>
                            </a:solidFill>
                            <a:latin typeface="Cambria Math" panose="02040503050406030204" pitchFamily="18" charset="0"/>
                            <a:cs typeface="Calibri" panose="020F0502020204030204" pitchFamily="34" charset="0"/>
                          </a:rPr>
                        </m:ctrlPr>
                      </m:sSubPr>
                      <m:e>
                        <m:r>
                          <a:rPr lang="en-US" sz="1600">
                            <a:solidFill>
                              <a:schemeClr val="tx1"/>
                            </a:solidFill>
                            <a:latin typeface="Cambria Math" panose="02040503050406030204" pitchFamily="18" charset="0"/>
                            <a:cs typeface="Calibri" panose="020F0502020204030204" pitchFamily="34" charset="0"/>
                          </a:rPr>
                          <m:t>ℓ</m:t>
                        </m:r>
                      </m:e>
                      <m:sub>
                        <m:r>
                          <a:rPr lang="en-US" sz="1600">
                            <a:solidFill>
                              <a:schemeClr val="tx1"/>
                            </a:solidFill>
                            <a:latin typeface="Cambria Math" panose="02040503050406030204" pitchFamily="18" charset="0"/>
                            <a:cs typeface="Calibri" panose="020F0502020204030204" pitchFamily="34" charset="0"/>
                          </a:rPr>
                          <m:t>𝑝</m:t>
                        </m:r>
                      </m:sub>
                    </m:sSub>
                  </m:oMath>
                </a14:m>
                <a:r>
                  <a:rPr lang="en-US" sz="16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1600" dirty="0">
                        <a:solidFill>
                          <a:schemeClr val="tx1"/>
                        </a:solidFill>
                        <a:latin typeface="Cambria Math" panose="02040503050406030204" pitchFamily="18" charset="0"/>
                        <a:cs typeface="Calibri" panose="020F0502020204030204" pitchFamily="34" charset="0"/>
                      </a:rPr>
                      <m:t>𝜖</m:t>
                    </m:r>
                    <m:r>
                      <a:rPr lang="en-US" sz="1600" dirty="0">
                        <a:solidFill>
                          <a:schemeClr val="tx1"/>
                        </a:solidFill>
                        <a:latin typeface="Cambria Math" panose="02040503050406030204" pitchFamily="18" charset="0"/>
                        <a:cs typeface="Calibri" panose="020F0502020204030204" pitchFamily="34" charset="0"/>
                      </a:rPr>
                      <m:t>−</m:t>
                    </m:r>
                  </m:oMath>
                </a14:m>
                <a:r>
                  <a:rPr lang="en-US" sz="1600" dirty="0">
                    <a:solidFill>
                      <a:schemeClr val="tx1"/>
                    </a:solidFill>
                    <a:latin typeface="Calibri" panose="020F0502020204030204" pitchFamily="34" charset="0"/>
                    <a:cs typeface="Calibri" panose="020F0502020204030204" pitchFamily="34" charset="0"/>
                  </a:rPr>
                  <a:t>neighborhood of the source example</a:t>
                </a:r>
              </a:p>
              <a:p>
                <a:pPr lvl="1"/>
                <a:r>
                  <a:rPr lang="en-US" sz="1600" dirty="0">
                    <a:solidFill>
                      <a:schemeClr val="tx1"/>
                    </a:solidFill>
                    <a:latin typeface="Calibri" panose="020F0502020204030204" pitchFamily="34" charset="0"/>
                    <a:cs typeface="Calibri" panose="020F0502020204030204" pitchFamily="34" charset="0"/>
                  </a:rPr>
                  <a:t>Side note: In future works random restarts was shown to be a critical part in achieving robustness</a:t>
                </a:r>
              </a:p>
              <a:p>
                <a:pPr lvl="1"/>
                <a:endParaRPr lang="en-US" sz="1600" dirty="0">
                  <a:solidFill>
                    <a:schemeClr val="tx1"/>
                  </a:solidFill>
                  <a:latin typeface="Calibri" panose="020F0502020204030204" pitchFamily="34" charset="0"/>
                  <a:cs typeface="Calibri" panose="020F0502020204030204" pitchFamily="34" charset="0"/>
                </a:endParaRPr>
              </a:p>
              <a:p>
                <a:pPr marL="244475" lvl="1" indent="0">
                  <a:buNone/>
                </a:pPr>
                <a:endParaRPr lang="en-US" sz="16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715200" cy="3420882"/>
              </a:xfrm>
              <a:blipFill>
                <a:blip r:embed="rId3"/>
                <a:stretch>
                  <a:fillRect l="-1817" t="-712"/>
                </a:stretch>
              </a:blipFill>
            </p:spPr>
            <p:txBody>
              <a:bodyPr/>
              <a:lstStyle/>
              <a:p>
                <a:r>
                  <a:rPr lang="en-US">
                    <a:noFill/>
                  </a:rPr>
                  <a:t> </a:t>
                </a:r>
              </a:p>
            </p:txBody>
          </p:sp>
        </mc:Fallback>
      </mc:AlternateContent>
    </p:spTree>
    <p:extLst>
      <p:ext uri="{BB962C8B-B14F-4D97-AF65-F5344CB8AC3E}">
        <p14:creationId xmlns:p14="http://schemas.microsoft.com/office/powerpoint/2010/main" val="636131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Paper Contributions Summary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8003232" cy="4150602"/>
              </a:xfrm>
            </p:spPr>
            <p:txBody>
              <a:bodyPr>
                <a:normAutofit/>
              </a:bodyPr>
              <a:lstStyle/>
              <a:p>
                <a:pPr marL="342900" indent="-342900">
                  <a:buFont typeface="+mj-lt"/>
                  <a:buAutoNum type="arabicPeriod" startAt="2"/>
                </a:pPr>
                <a:r>
                  <a:rPr lang="en-US" sz="1600" b="1" dirty="0">
                    <a:latin typeface="Calibri" panose="020F0502020204030204" pitchFamily="34" charset="0"/>
                    <a:cs typeface="Calibri" panose="020F0502020204030204" pitchFamily="34" charset="0"/>
                  </a:rPr>
                  <a:t>Solve the problem of adversarial training as a Min-Max optimization problem using PGD</a:t>
                </a:r>
              </a:p>
              <a:p>
                <a:pPr marL="0" indent="0">
                  <a:lnSpc>
                    <a:spcPct val="200000"/>
                  </a:lnSpc>
                  <a:buNone/>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cs typeface="Calibri" panose="020F0502020204030204" pitchFamily="34" charset="0"/>
                            </a:rPr>
                          </m:ctrlPr>
                        </m:funcPr>
                        <m:fName>
                          <m:limLow>
                            <m:limLowPr>
                              <m:ctrlPr>
                                <a:rPr lang="en-US" sz="1600" b="0" i="1" smtClean="0">
                                  <a:latin typeface="Cambria Math" panose="02040503050406030204" pitchFamily="18" charset="0"/>
                                  <a:cs typeface="Calibri" panose="020F0502020204030204" pitchFamily="34" charset="0"/>
                                </a:rPr>
                              </m:ctrlPr>
                            </m:limLowPr>
                            <m:e>
                              <m:r>
                                <m:rPr>
                                  <m:sty m:val="p"/>
                                </m:rPr>
                                <a:rPr lang="en-US" sz="1600" b="0" i="0" smtClean="0">
                                  <a:latin typeface="Cambria Math" panose="02040503050406030204" pitchFamily="18" charset="0"/>
                                  <a:cs typeface="Calibri" panose="020F0502020204030204" pitchFamily="34" charset="0"/>
                                </a:rPr>
                                <m:t>min</m:t>
                              </m:r>
                            </m:e>
                            <m:lim>
                              <m:r>
                                <m:rPr>
                                  <m:sty m:val="p"/>
                                </m:rPr>
                                <a:rPr lang="en-US" sz="1600" b="0" i="0" smtClean="0">
                                  <a:latin typeface="Cambria Math" panose="02040503050406030204" pitchFamily="18" charset="0"/>
                                  <a:cs typeface="Calibri" panose="020F0502020204030204" pitchFamily="34" charset="0"/>
                                </a:rPr>
                                <m:t>Θ</m:t>
                              </m:r>
                            </m:lim>
                          </m:limLow>
                        </m:fName>
                        <m:e>
                          <m:d>
                            <m:dPr>
                              <m:ctrlPr>
                                <a:rPr lang="en-US" sz="1600" b="0" i="1" smtClean="0">
                                  <a:latin typeface="Cambria Math" panose="02040503050406030204" pitchFamily="18" charset="0"/>
                                  <a:cs typeface="Calibri" panose="020F0502020204030204" pitchFamily="34" charset="0"/>
                                </a:rPr>
                              </m:ctrlPr>
                            </m:dPr>
                            <m:e>
                              <m:func>
                                <m:funcPr>
                                  <m:ctrlPr>
                                    <a:rPr lang="en-US" sz="1600" i="1">
                                      <a:latin typeface="Cambria Math" panose="02040503050406030204" pitchFamily="18" charset="0"/>
                                      <a:cs typeface="Calibri" panose="020F0502020204030204" pitchFamily="34" charset="0"/>
                                    </a:rPr>
                                  </m:ctrlPr>
                                </m:funcPr>
                                <m:fName>
                                  <m:limLow>
                                    <m:limLowPr>
                                      <m:ctrlPr>
                                        <a:rPr lang="en-US" sz="1600" i="1">
                                          <a:latin typeface="Cambria Math" panose="02040503050406030204" pitchFamily="18" charset="0"/>
                                          <a:cs typeface="Calibri" panose="020F0502020204030204" pitchFamily="34" charset="0"/>
                                        </a:rPr>
                                      </m:ctrlPr>
                                    </m:limLowPr>
                                    <m:e>
                                      <m:r>
                                        <m:rPr>
                                          <m:sty m:val="p"/>
                                        </m:rPr>
                                        <a:rPr lang="en-US" sz="1600">
                                          <a:latin typeface="Cambria Math" panose="02040503050406030204" pitchFamily="18" charset="0"/>
                                          <a:cs typeface="Calibri" panose="020F0502020204030204" pitchFamily="34" charset="0"/>
                                        </a:rPr>
                                        <m:t>max</m:t>
                                      </m:r>
                                    </m:e>
                                    <m:lim>
                                      <m:r>
                                        <a:rPr lang="en-US" sz="1600" i="1">
                                          <a:latin typeface="Cambria Math" panose="02040503050406030204" pitchFamily="18" charset="0"/>
                                          <a:cs typeface="Calibri" panose="020F0502020204030204" pitchFamily="34" charset="0"/>
                                        </a:rPr>
                                        <m:t>𝛿</m:t>
                                      </m:r>
                                      <m:r>
                                        <a:rPr lang="en-US" sz="1600" i="1">
                                          <a:latin typeface="Cambria Math" panose="02040503050406030204" pitchFamily="18" charset="0"/>
                                          <a:cs typeface="Calibri" panose="020F0502020204030204" pitchFamily="34" charset="0"/>
                                        </a:rPr>
                                        <m:t>∈</m:t>
                                      </m:r>
                                      <m:r>
                                        <a:rPr lang="en-US" sz="1600" i="1">
                                          <a:latin typeface="Cambria Math" panose="02040503050406030204" pitchFamily="18" charset="0"/>
                                          <a:cs typeface="Calibri" panose="020F0502020204030204" pitchFamily="34" charset="0"/>
                                        </a:rPr>
                                        <m:t>𝑆</m:t>
                                      </m:r>
                                    </m:lim>
                                  </m:limLow>
                                </m:fName>
                                <m:e>
                                  <m:r>
                                    <a:rPr lang="en-US" sz="1600" i="1">
                                      <a:latin typeface="Cambria Math" panose="02040503050406030204" pitchFamily="18" charset="0"/>
                                      <a:cs typeface="Calibri" panose="020F0502020204030204" pitchFamily="34" charset="0"/>
                                    </a:rPr>
                                    <m:t>𝐿</m:t>
                                  </m:r>
                                  <m:d>
                                    <m:dPr>
                                      <m:ctrlPr>
                                        <a:rPr lang="en-US" sz="1600" i="1">
                                          <a:latin typeface="Cambria Math" panose="02040503050406030204" pitchFamily="18" charset="0"/>
                                          <a:cs typeface="Calibri" panose="020F0502020204030204" pitchFamily="34" charset="0"/>
                                        </a:rPr>
                                      </m:ctrlPr>
                                    </m:dPr>
                                    <m:e>
                                      <m:r>
                                        <m:rPr>
                                          <m:sty m:val="p"/>
                                        </m:rPr>
                                        <a:rPr lang="en-US" sz="1600">
                                          <a:latin typeface="Cambria Math" panose="02040503050406030204" pitchFamily="18" charset="0"/>
                                          <a:cs typeface="Calibri" panose="020F0502020204030204" pitchFamily="34" charset="0"/>
                                        </a:rPr>
                                        <m:t>Θ</m:t>
                                      </m:r>
                                      <m:r>
                                        <a:rPr lang="en-US" sz="1600" i="1">
                                          <a:latin typeface="Cambria Math" panose="02040503050406030204" pitchFamily="18" charset="0"/>
                                          <a:cs typeface="Calibri" panose="020F0502020204030204" pitchFamily="34" charset="0"/>
                                        </a:rPr>
                                        <m:t>,</m:t>
                                      </m:r>
                                      <m:sSup>
                                        <m:sSupPr>
                                          <m:ctrlPr>
                                            <a:rPr lang="en-US" sz="1600" b="0" i="1" smtClean="0">
                                              <a:latin typeface="Cambria Math" panose="02040503050406030204" pitchFamily="18" charset="0"/>
                                              <a:cs typeface="Calibri" panose="020F0502020204030204" pitchFamily="34" charset="0"/>
                                            </a:rPr>
                                          </m:ctrlPr>
                                        </m:sSupPr>
                                        <m:e>
                                          <m:r>
                                            <a:rPr lang="en-US" sz="1600" b="0" i="1" smtClean="0">
                                              <a:latin typeface="Cambria Math" panose="02040503050406030204" pitchFamily="18" charset="0"/>
                                              <a:cs typeface="Calibri" panose="020F0502020204030204" pitchFamily="34" charset="0"/>
                                            </a:rPr>
                                            <m:t>𝑥</m:t>
                                          </m:r>
                                        </m:e>
                                        <m:sup>
                                          <m:r>
                                            <a:rPr lang="en-US" sz="1600" b="0" i="1" smtClean="0">
                                              <a:latin typeface="Cambria Math" panose="02040503050406030204" pitchFamily="18" charset="0"/>
                                              <a:cs typeface="Calibri" panose="020F0502020204030204" pitchFamily="34" charset="0"/>
                                            </a:rPr>
                                            <m:t>𝑎𝑑𝑣</m:t>
                                          </m:r>
                                        </m:sup>
                                      </m:sSup>
                                      <m:r>
                                        <a:rPr lang="en-US" sz="1600" i="1">
                                          <a:latin typeface="Cambria Math" panose="02040503050406030204" pitchFamily="18" charset="0"/>
                                          <a:cs typeface="Calibri" panose="020F0502020204030204" pitchFamily="34" charset="0"/>
                                        </a:rPr>
                                        <m:t>,</m:t>
                                      </m:r>
                                      <m:r>
                                        <a:rPr lang="en-US" sz="1600" i="1">
                                          <a:latin typeface="Cambria Math" panose="02040503050406030204" pitchFamily="18" charset="0"/>
                                          <a:cs typeface="Calibri" panose="020F0502020204030204" pitchFamily="34" charset="0"/>
                                        </a:rPr>
                                        <m:t>𝑦</m:t>
                                      </m:r>
                                    </m:e>
                                  </m:d>
                                </m:e>
                              </m:func>
                            </m:e>
                          </m:d>
                        </m:e>
                      </m:func>
                    </m:oMath>
                  </m:oMathPara>
                </a14:m>
                <a:endParaRPr lang="en-US" sz="1600" b="0" dirty="0">
                  <a:latin typeface="Calibri" panose="020F0502020204030204" pitchFamily="34" charset="0"/>
                  <a:cs typeface="Calibri" panose="020F0502020204030204" pitchFamily="34" charset="0"/>
                </a:endParaRPr>
              </a:p>
              <a:p>
                <a:pPr marL="0" indent="0">
                  <a:lnSpc>
                    <a:spcPct val="200000"/>
                  </a:lnSpc>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Calibri" panose="020F0502020204030204" pitchFamily="34" charset="0"/>
                        </a:rPr>
                        <m:t>𝑤h𝑒𝑟𝑒</m:t>
                      </m:r>
                      <m:r>
                        <a:rPr lang="en-US" sz="1600" b="0" i="1" smtClean="0">
                          <a:latin typeface="Cambria Math" panose="02040503050406030204" pitchFamily="18" charset="0"/>
                          <a:cs typeface="Calibri" panose="020F0502020204030204" pitchFamily="34" charset="0"/>
                        </a:rPr>
                        <m:t> </m:t>
                      </m:r>
                      <m:sSup>
                        <m:sSupPr>
                          <m:ctrlPr>
                            <a:rPr lang="en-US" sz="1600" b="0" i="1" smtClean="0">
                              <a:latin typeface="Cambria Math" panose="02040503050406030204" pitchFamily="18" charset="0"/>
                              <a:cs typeface="Calibri" panose="020F0502020204030204" pitchFamily="34" charset="0"/>
                            </a:rPr>
                          </m:ctrlPr>
                        </m:sSupPr>
                        <m:e>
                          <m:r>
                            <a:rPr lang="en-US" sz="1600" b="0" i="1" smtClean="0">
                              <a:latin typeface="Cambria Math" panose="02040503050406030204" pitchFamily="18" charset="0"/>
                              <a:cs typeface="Calibri" panose="020F0502020204030204" pitchFamily="34" charset="0"/>
                            </a:rPr>
                            <m:t>𝑥</m:t>
                          </m:r>
                        </m:e>
                        <m:sup>
                          <m:r>
                            <a:rPr lang="en-US" sz="1600" b="0" i="1" smtClean="0">
                              <a:latin typeface="Cambria Math" panose="02040503050406030204" pitchFamily="18" charset="0"/>
                              <a:cs typeface="Calibri" panose="020F0502020204030204" pitchFamily="34" charset="0"/>
                            </a:rPr>
                            <m:t>𝑎𝑑𝑣</m:t>
                          </m:r>
                        </m:sup>
                      </m:sSup>
                      <m:r>
                        <a:rPr lang="en-US" sz="1600" b="0" i="1" smtClean="0">
                          <a:latin typeface="Cambria Math" panose="02040503050406030204" pitchFamily="18" charset="0"/>
                          <a:cs typeface="Calibri" panose="020F0502020204030204" pitchFamily="34" charset="0"/>
                        </a:rPr>
                        <m:t> </m:t>
                      </m:r>
                      <m:r>
                        <a:rPr lang="en-US" sz="1600" b="0" i="1" smtClean="0">
                          <a:latin typeface="Cambria Math" panose="02040503050406030204" pitchFamily="18" charset="0"/>
                          <a:cs typeface="Calibri" panose="020F0502020204030204" pitchFamily="34" charset="0"/>
                        </a:rPr>
                        <m:t>𝑖𝑠</m:t>
                      </m:r>
                      <m:r>
                        <a:rPr lang="en-US" sz="1600" b="0" i="1" smtClean="0">
                          <a:latin typeface="Cambria Math" panose="02040503050406030204" pitchFamily="18" charset="0"/>
                          <a:cs typeface="Calibri" panose="020F0502020204030204" pitchFamily="34" charset="0"/>
                        </a:rPr>
                        <m:t> </m:t>
                      </m:r>
                      <m:r>
                        <a:rPr lang="en-US" sz="1600" b="0" i="1" smtClean="0">
                          <a:latin typeface="Cambria Math" panose="02040503050406030204" pitchFamily="18" charset="0"/>
                          <a:cs typeface="Calibri" panose="020F0502020204030204" pitchFamily="34" charset="0"/>
                        </a:rPr>
                        <m:t>𝑔𝑒𝑛𝑒𝑟𝑎𝑡𝑒𝑑</m:t>
                      </m:r>
                      <m:r>
                        <a:rPr lang="en-US" sz="1600" b="0" i="1" smtClean="0">
                          <a:latin typeface="Cambria Math" panose="02040503050406030204" pitchFamily="18" charset="0"/>
                          <a:cs typeface="Calibri" panose="020F0502020204030204" pitchFamily="34" charset="0"/>
                        </a:rPr>
                        <m:t> </m:t>
                      </m:r>
                      <m:r>
                        <a:rPr lang="en-US" sz="1600" b="0" i="1" smtClean="0">
                          <a:latin typeface="Cambria Math" panose="02040503050406030204" pitchFamily="18" charset="0"/>
                          <a:cs typeface="Calibri" panose="020F0502020204030204" pitchFamily="34" charset="0"/>
                        </a:rPr>
                        <m:t>𝑏𝑦</m:t>
                      </m:r>
                      <m:r>
                        <a:rPr lang="en-US" sz="1600" b="0" i="1" smtClean="0">
                          <a:latin typeface="Cambria Math" panose="02040503050406030204" pitchFamily="18" charset="0"/>
                          <a:cs typeface="Calibri" panose="020F0502020204030204" pitchFamily="34" charset="0"/>
                        </a:rPr>
                        <m:t> </m:t>
                      </m:r>
                      <m:r>
                        <a:rPr lang="en-US" sz="1600" b="0" i="1" smtClean="0">
                          <a:latin typeface="Cambria Math" panose="02040503050406030204" pitchFamily="18" charset="0"/>
                          <a:cs typeface="Calibri" panose="020F0502020204030204" pitchFamily="34" charset="0"/>
                        </a:rPr>
                        <m:t>𝑃𝐺𝐷</m:t>
                      </m:r>
                      <m:r>
                        <a:rPr lang="en-US" sz="1600" b="0" i="1" smtClean="0">
                          <a:latin typeface="Cambria Math" panose="02040503050406030204" pitchFamily="18" charset="0"/>
                          <a:cs typeface="Calibri" panose="020F0502020204030204" pitchFamily="34" charset="0"/>
                        </a:rPr>
                        <m:t> </m:t>
                      </m:r>
                      <m:r>
                        <a:rPr lang="en-US" sz="1600" b="0" i="1" smtClean="0">
                          <a:latin typeface="Cambria Math" panose="02040503050406030204" pitchFamily="18" charset="0"/>
                          <a:cs typeface="Calibri" panose="020F0502020204030204" pitchFamily="34" charset="0"/>
                        </a:rPr>
                        <m:t>𝑎𝑡𝑡𝑎𝑐𝑘</m:t>
                      </m:r>
                      <m:r>
                        <a:rPr lang="en-US" sz="1600" b="0" i="1" smtClean="0">
                          <a:latin typeface="Cambria Math" panose="02040503050406030204" pitchFamily="18" charset="0"/>
                          <a:cs typeface="Calibri" panose="020F0502020204030204" pitchFamily="34" charset="0"/>
                        </a:rPr>
                        <m:t> </m:t>
                      </m:r>
                    </m:oMath>
                  </m:oMathPara>
                </a14:m>
                <a:endParaRPr lang="en-US" sz="1600" dirty="0">
                  <a:latin typeface="Calibri" panose="020F0502020204030204" pitchFamily="34" charset="0"/>
                  <a:cs typeface="Calibri" panose="020F0502020204030204" pitchFamily="34" charset="0"/>
                </a:endParaRPr>
              </a:p>
              <a:p>
                <a:pPr marL="342900" indent="-342900">
                  <a:buFont typeface="+mj-lt"/>
                  <a:buAutoNum type="arabicPeriod" startAt="3"/>
                </a:pPr>
                <a:r>
                  <a:rPr lang="en-US" sz="1600" b="1" dirty="0">
                    <a:latin typeface="Calibri" panose="020F0502020204030204" pitchFamily="34" charset="0"/>
                    <a:cs typeface="Calibri" panose="020F0502020204030204" pitchFamily="34" charset="0"/>
                  </a:rPr>
                  <a:t>Empirically show that PGD adversarial training is the strongest first order attack by experiments on MNIST and CIFAR10</a:t>
                </a:r>
              </a:p>
              <a:p>
                <a:pPr marL="342900" indent="-342900">
                  <a:buFont typeface="+mj-lt"/>
                  <a:buAutoNum type="arabicPeriod" startAt="3"/>
                </a:pPr>
                <a:r>
                  <a:rPr lang="en-US" sz="1600" b="1" dirty="0">
                    <a:latin typeface="Calibri" panose="020F0502020204030204" pitchFamily="34" charset="0"/>
                    <a:cs typeface="Calibri" panose="020F0502020204030204" pitchFamily="34" charset="0"/>
                  </a:rPr>
                  <a:t>Explore the impact of network architecture on adversarial robustness</a:t>
                </a:r>
                <a:endParaRPr lang="he-IL" sz="1600" b="1" dirty="0">
                  <a:latin typeface="Calibri" panose="020F0502020204030204" pitchFamily="34" charset="0"/>
                  <a:cs typeface="Calibri" panose="020F0502020204030204" pitchFamily="34" charset="0"/>
                </a:endParaRPr>
              </a:p>
              <a:p>
                <a:pPr marL="342900" indent="-342900">
                  <a:buFont typeface="+mj-lt"/>
                  <a:buAutoNum type="arabicPeriod" startAt="3"/>
                </a:pPr>
                <a:r>
                  <a:rPr lang="en-US" sz="1600" b="1" dirty="0">
                    <a:latin typeface="Calibri" panose="020F0502020204030204" pitchFamily="34" charset="0"/>
                    <a:cs typeface="Calibri" panose="020F0502020204030204" pitchFamily="34" charset="0"/>
                  </a:rPr>
                  <a:t>Argue that solving the Min-Max optimization problem can be much more complicated than standard training (was also proven/shown in later works)</a:t>
                </a:r>
                <a:endParaRPr lang="he-IL" sz="1600" b="1"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8003232" cy="4150602"/>
              </a:xfrm>
              <a:blipFill>
                <a:blip r:embed="rId3"/>
                <a:stretch>
                  <a:fillRect l="-1523" t="-147"/>
                </a:stretch>
              </a:blipFill>
            </p:spPr>
            <p:txBody>
              <a:bodyPr/>
              <a:lstStyle/>
              <a:p>
                <a:r>
                  <a:rPr lang="en-US">
                    <a:noFill/>
                  </a:rPr>
                  <a:t> </a:t>
                </a:r>
              </a:p>
            </p:txBody>
          </p:sp>
        </mc:Fallback>
      </mc:AlternateContent>
    </p:spTree>
    <p:extLst>
      <p:ext uri="{BB962C8B-B14F-4D97-AF65-F5344CB8AC3E}">
        <p14:creationId xmlns:p14="http://schemas.microsoft.com/office/powerpoint/2010/main" val="323342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First Order Adversary – Experimental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787208" cy="4150602"/>
              </a:xfrm>
            </p:spPr>
            <p:txBody>
              <a:bodyPr>
                <a:normAutofit/>
              </a:bodyPr>
              <a:lstStyle/>
              <a:p>
                <a:r>
                  <a:rPr lang="en-US" sz="1600" dirty="0"/>
                  <a:t>Empirically, they show that by training a network to be robust against PGD adversaries, it becomes robust against a wide range of other attacks as well</a:t>
                </a:r>
              </a:p>
              <a:p>
                <a:pPr marL="244475" lvl="1" indent="0">
                  <a:buNone/>
                </a:pPr>
                <a:endParaRPr lang="en-US" sz="1400" dirty="0"/>
              </a:p>
              <a:p>
                <a:r>
                  <a:rPr lang="en-US" sz="1600" dirty="0"/>
                  <a:t>Tests were done using White-box and Black-box settings:</a:t>
                </a:r>
              </a:p>
              <a:p>
                <a:pPr lvl="1"/>
                <a:r>
                  <a:rPr lang="en-US" sz="1400" b="1" dirty="0"/>
                  <a:t>White-box: </a:t>
                </a:r>
                <a:r>
                  <a:rPr lang="en-US" sz="1400" dirty="0"/>
                  <a:t>assuming the adversary has access to the gradients of the model he/she attacks (strongest attacker)</a:t>
                </a:r>
              </a:p>
              <a:p>
                <a:pPr marL="244475" lvl="1" indent="0">
                  <a:buNone/>
                </a:pPr>
                <a:endParaRPr lang="en-US" sz="1400" dirty="0"/>
              </a:p>
              <a:p>
                <a:pPr lvl="1"/>
                <a:r>
                  <a:rPr lang="en-US" sz="1400" b="1" dirty="0"/>
                  <a:t>Black-box with same architecture: </a:t>
                </a:r>
                <a:r>
                  <a:rPr lang="en-US" sz="1400" dirty="0"/>
                  <a:t>the adversary creates a copy of the target network, and calculate the gradients using the surrogate network. The surrogate network can be </a:t>
                </a:r>
                <a:r>
                  <a:rPr lang="en-US" sz="1400" dirty="0" err="1"/>
                  <a:t>adversarially</a:t>
                </a:r>
                <a:r>
                  <a:rPr lang="en-US" sz="1400" dirty="0"/>
                  <a:t> trained or natural. Marked as </a:t>
                </a:r>
                <a14:m>
                  <m:oMath xmlns:m="http://schemas.openxmlformats.org/officeDocument/2006/math">
                    <m:r>
                      <a:rPr lang="en-US" sz="1400" b="0" i="1" smtClean="0">
                        <a:latin typeface="Cambria Math" panose="02040503050406030204" pitchFamily="18" charset="0"/>
                      </a:rPr>
                      <m:t>𝐴</m:t>
                    </m:r>
                    <m:r>
                      <a:rPr lang="en-US" sz="1400" b="0" i="1" smtClean="0">
                        <a:latin typeface="Cambria Math" panose="02040503050406030204" pitchFamily="18" charset="0"/>
                      </a:rPr>
                      <m:t>′</m:t>
                    </m:r>
                  </m:oMath>
                </a14:m>
                <a:r>
                  <a:rPr lang="en-US" sz="1400" dirty="0"/>
                  <a:t>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𝑛𝑎𝑡</m:t>
                        </m:r>
                      </m:sub>
                    </m:sSub>
                  </m:oMath>
                </a14:m>
                <a:r>
                  <a:rPr lang="en-US" sz="1400" dirty="0"/>
                  <a:t> respectively.</a:t>
                </a:r>
              </a:p>
              <a:p>
                <a:pPr marL="244475" lvl="1" indent="0">
                  <a:buNone/>
                </a:pPr>
                <a:endParaRPr lang="en-US" sz="1400" dirty="0"/>
              </a:p>
              <a:p>
                <a:pPr lvl="1"/>
                <a:r>
                  <a:rPr lang="en-US" sz="1400" b="1" dirty="0"/>
                  <a:t>Black-box on different architecture: </a:t>
                </a:r>
                <a:r>
                  <a:rPr lang="en-US" sz="1400" dirty="0"/>
                  <a:t>Here, we learn the gradients based on different architecture from the model we want to attack. Marked as B.</a:t>
                </a:r>
                <a:endParaRPr lang="he-IL" sz="1400"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787208" cy="4150602"/>
              </a:xfrm>
              <a:blipFill>
                <a:blip r:embed="rId3"/>
                <a:stretch>
                  <a:fillRect l="-1488" t="-147" r="-626"/>
                </a:stretch>
              </a:blipFill>
            </p:spPr>
            <p:txBody>
              <a:bodyPr/>
              <a:lstStyle/>
              <a:p>
                <a:r>
                  <a:rPr lang="en-US">
                    <a:noFill/>
                  </a:rPr>
                  <a:t> </a:t>
                </a:r>
              </a:p>
            </p:txBody>
          </p:sp>
        </mc:Fallback>
      </mc:AlternateContent>
    </p:spTree>
    <p:extLst>
      <p:ext uri="{BB962C8B-B14F-4D97-AF65-F5344CB8AC3E}">
        <p14:creationId xmlns:p14="http://schemas.microsoft.com/office/powerpoint/2010/main" val="379359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First Order Adversary – Experimental setup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4690864" cy="4150602"/>
              </a:xfrm>
            </p:spPr>
            <p:txBody>
              <a:bodyPr>
                <a:normAutofit/>
              </a:bodyPr>
              <a:lstStyle/>
              <a:p>
                <a:r>
                  <a:rPr lang="en-US" sz="1600" dirty="0"/>
                  <a:t>Used Datasets:</a:t>
                </a:r>
              </a:p>
              <a:p>
                <a:pPr lvl="1"/>
                <a:r>
                  <a:rPr lang="en-US" sz="1500" b="1" dirty="0"/>
                  <a:t>MNIST</a:t>
                </a:r>
                <a:r>
                  <a:rPr lang="en-US" sz="1500" dirty="0"/>
                  <a:t>: dataset containing grey scale handwritten numbers 0 to 9. </a:t>
                </a:r>
                <a:r>
                  <a:rPr lang="en-US" sz="1600" dirty="0"/>
                  <a:t>: 60,000 for training and 10,000 for testing. </a:t>
                </a:r>
                <a:endParaRPr lang="en-US" sz="1500" dirty="0"/>
              </a:p>
              <a:p>
                <a:pPr lvl="1"/>
                <a:r>
                  <a:rPr lang="en-US" sz="1500" b="1" dirty="0"/>
                  <a:t>CIFAR10</a:t>
                </a:r>
                <a:r>
                  <a:rPr lang="en-US" sz="1500" dirty="0"/>
                  <a:t>: the CIFAR-10 dataset contains 60,000 32x32 color images in 10 different classes. 50000 training images and 10000 test images. The 10 different classes represent airplanes, cars, birds, cats, deer, dogs, frogs, horses, ships, and trucks. </a:t>
                </a:r>
              </a:p>
              <a:p>
                <a:r>
                  <a:rPr lang="en-US" sz="1600" dirty="0"/>
                  <a:t>Adversaries for Training:</a:t>
                </a:r>
              </a:p>
              <a:p>
                <a:pPr lvl="1"/>
                <a:r>
                  <a:rPr lang="en-US" sz="1400" b="1" dirty="0"/>
                  <a:t>For MNIST: </a:t>
                </a:r>
                <a:r>
                  <a:rPr lang="en-US" sz="1400" dirty="0"/>
                  <a:t>PGD with 40 iterations, step size of 0.01, and using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ℓ</m:t>
                        </m:r>
                      </m:e>
                      <m:sub>
                        <m:r>
                          <a:rPr lang="en-US" sz="1400" b="0" i="1" smtClean="0">
                            <a:latin typeface="Cambria Math" panose="02040503050406030204" pitchFamily="18" charset="0"/>
                          </a:rPr>
                          <m:t>∞</m:t>
                        </m:r>
                      </m:sub>
                    </m:sSub>
                  </m:oMath>
                </a14:m>
                <a:r>
                  <a:rPr lang="en-US" sz="1400" dirty="0"/>
                  <a:t>  bound with </a:t>
                </a:r>
                <a14:m>
                  <m:oMath xmlns:m="http://schemas.openxmlformats.org/officeDocument/2006/math">
                    <m:r>
                      <a:rPr lang="en-US" sz="1400" b="0" i="1" smtClean="0">
                        <a:latin typeface="Cambria Math" panose="02040503050406030204" pitchFamily="18" charset="0"/>
                      </a:rPr>
                      <m:t>𝜖</m:t>
                    </m:r>
                    <m:r>
                      <a:rPr lang="en-US" sz="1400" b="0" i="1" smtClean="0">
                        <a:latin typeface="Cambria Math" panose="02040503050406030204" pitchFamily="18" charset="0"/>
                      </a:rPr>
                      <m:t>=0.3</m:t>
                    </m:r>
                  </m:oMath>
                </a14:m>
                <a:endParaRPr lang="en-US" sz="1400" dirty="0"/>
              </a:p>
              <a:p>
                <a:pPr lvl="1"/>
                <a:r>
                  <a:rPr lang="en-US" sz="1400" b="1" dirty="0"/>
                  <a:t>For CIFAR 10: </a:t>
                </a:r>
                <a:r>
                  <a:rPr lang="en-US" sz="1400" dirty="0"/>
                  <a:t>PGD with 7 iteration, step size 2/255,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ℓ</m:t>
                        </m:r>
                      </m:e>
                      <m:sub>
                        <m:r>
                          <a:rPr lang="en-US" sz="1400" i="1">
                            <a:latin typeface="Cambria Math" panose="02040503050406030204" pitchFamily="18" charset="0"/>
                          </a:rPr>
                          <m:t>∞</m:t>
                        </m:r>
                      </m:sub>
                    </m:sSub>
                  </m:oMath>
                </a14:m>
                <a:r>
                  <a:rPr lang="en-US" sz="1400" dirty="0"/>
                  <a:t>  bound with </a:t>
                </a:r>
                <a14:m>
                  <m:oMath xmlns:m="http://schemas.openxmlformats.org/officeDocument/2006/math">
                    <m:r>
                      <a:rPr lang="en-US" sz="1400" i="1">
                        <a:latin typeface="Cambria Math" panose="02040503050406030204" pitchFamily="18" charset="0"/>
                      </a:rPr>
                      <m:t>𝜖</m:t>
                    </m:r>
                    <m:r>
                      <a:rPr lang="en-US" sz="1400" i="1">
                        <a:latin typeface="Cambria Math" panose="02040503050406030204" pitchFamily="18" charset="0"/>
                      </a:rPr>
                      <m:t>=8/25</m:t>
                    </m:r>
                    <m:r>
                      <a:rPr lang="en-US" sz="1400" b="0" i="1" smtClean="0">
                        <a:latin typeface="Cambria Math" panose="02040503050406030204" pitchFamily="18" charset="0"/>
                      </a:rPr>
                      <m:t>5</m:t>
                    </m:r>
                  </m:oMath>
                </a14:m>
                <a:r>
                  <a:rPr lang="en-US" sz="1400" dirty="0"/>
                  <a:t>.</a:t>
                </a:r>
                <a:endParaRPr lang="en-US" sz="1400" b="1"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4690864" cy="4150602"/>
              </a:xfrm>
              <a:blipFill>
                <a:blip r:embed="rId3"/>
                <a:stretch>
                  <a:fillRect l="-2471" t="-147" r="-2211"/>
                </a:stretch>
              </a:blipFill>
            </p:spPr>
            <p:txBody>
              <a:bodyPr/>
              <a:lstStyle/>
              <a:p>
                <a:r>
                  <a:rPr lang="en-US">
                    <a:noFill/>
                  </a:rPr>
                  <a:t> </a:t>
                </a:r>
              </a:p>
            </p:txBody>
          </p:sp>
        </mc:Fallback>
      </mc:AlternateContent>
      <p:pic>
        <p:nvPicPr>
          <p:cNvPr id="1026" name="Picture 2" descr="MNIST sample images">
            <a:extLst>
              <a:ext uri="{FF2B5EF4-FFF2-40B4-BE49-F238E27FC236}">
                <a16:creationId xmlns:a16="http://schemas.microsoft.com/office/drawing/2014/main" id="{EEB24040-7906-4F86-9631-B753ABDD3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913284"/>
            <a:ext cx="2599358" cy="1580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far10">
            <a:extLst>
              <a:ext uri="{FF2B5EF4-FFF2-40B4-BE49-F238E27FC236}">
                <a16:creationId xmlns:a16="http://schemas.microsoft.com/office/drawing/2014/main" id="{CF50A5DE-C875-4682-8603-0DA5C6D69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8364" y="2641476"/>
            <a:ext cx="3353194" cy="26214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1581E01-8FD2-46CF-9FC2-A60F231D5301}"/>
              </a:ext>
            </a:extLst>
          </p:cNvPr>
          <p:cNvSpPr/>
          <p:nvPr/>
        </p:nvSpPr>
        <p:spPr>
          <a:xfrm>
            <a:off x="5580112" y="5198269"/>
            <a:ext cx="2093843" cy="215444"/>
          </a:xfrm>
          <a:prstGeom prst="rect">
            <a:avLst/>
          </a:prstGeom>
        </p:spPr>
        <p:txBody>
          <a:bodyPr wrap="none">
            <a:spAutoFit/>
          </a:bodyPr>
          <a:lstStyle/>
          <a:p>
            <a:r>
              <a:rPr lang="en-US" sz="800" dirty="0"/>
              <a:t>https://www.cs.toronto.edu/~kriz/cifar.html</a:t>
            </a:r>
          </a:p>
        </p:txBody>
      </p:sp>
    </p:spTree>
    <p:extLst>
      <p:ext uri="{BB962C8B-B14F-4D97-AF65-F5344CB8AC3E}">
        <p14:creationId xmlns:p14="http://schemas.microsoft.com/office/powerpoint/2010/main" val="1718453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Presentation outline</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6491064" cy="3718554"/>
          </a:xfrm>
        </p:spPr>
        <p:txBody>
          <a:bodyPr>
            <a:normAutofit/>
          </a:bodyPr>
          <a:lstStyle/>
          <a:p>
            <a:pPr marL="342900" indent="-342900">
              <a:buFont typeface="+mj-lt"/>
              <a:buAutoNum type="arabicPeriod"/>
            </a:pPr>
            <a:r>
              <a:rPr lang="en-US" sz="1800" dirty="0">
                <a:latin typeface="Calibri" panose="020F0502020204030204" pitchFamily="34" charset="0"/>
                <a:cs typeface="Calibri" panose="020F0502020204030204" pitchFamily="34" charset="0"/>
              </a:rPr>
              <a:t>Background</a:t>
            </a:r>
          </a:p>
          <a:p>
            <a:pPr marL="342900" indent="-342900">
              <a:buFont typeface="+mj-lt"/>
              <a:buAutoNum type="arabicPeriod"/>
            </a:pPr>
            <a:r>
              <a:rPr lang="en-US" sz="1800" dirty="0">
                <a:latin typeface="Calibri" panose="020F0502020204030204" pitchFamily="34" charset="0"/>
                <a:cs typeface="Calibri" panose="020F0502020204030204" pitchFamily="34" charset="0"/>
              </a:rPr>
              <a:t>Motivation</a:t>
            </a:r>
          </a:p>
          <a:p>
            <a:pPr marL="342900" indent="-342900">
              <a:buFont typeface="+mj-lt"/>
              <a:buAutoNum type="arabicPeriod"/>
            </a:pPr>
            <a:r>
              <a:rPr lang="en-US" sz="1800" dirty="0">
                <a:latin typeface="Calibri" panose="020F0502020204030204" pitchFamily="34" charset="0"/>
                <a:cs typeface="Calibri" panose="020F0502020204030204" pitchFamily="34" charset="0"/>
              </a:rPr>
              <a:t>Related Work</a:t>
            </a:r>
          </a:p>
          <a:p>
            <a:pPr marL="342900" indent="-342900">
              <a:buFont typeface="+mj-lt"/>
              <a:buAutoNum type="arabicPeriod"/>
            </a:pPr>
            <a:r>
              <a:rPr lang="en-US" sz="1800" dirty="0">
                <a:latin typeface="Calibri" panose="020F0502020204030204" pitchFamily="34" charset="0"/>
                <a:cs typeface="Calibri" panose="020F0502020204030204" pitchFamily="34" charset="0"/>
              </a:rPr>
              <a:t>Paper Contributions</a:t>
            </a:r>
          </a:p>
          <a:p>
            <a:pPr marL="342900" indent="-342900">
              <a:buFont typeface="+mj-lt"/>
              <a:buAutoNum type="arabicPeriod"/>
            </a:pPr>
            <a:r>
              <a:rPr lang="en-US" sz="1800" dirty="0">
                <a:latin typeface="Calibri" panose="020F0502020204030204" pitchFamily="34" charset="0"/>
                <a:cs typeface="Calibri" panose="020F0502020204030204" pitchFamily="34" charset="0"/>
              </a:rPr>
              <a:t>Experimental Results</a:t>
            </a:r>
          </a:p>
          <a:p>
            <a:pPr marL="342900" indent="-342900">
              <a:buFont typeface="+mj-lt"/>
              <a:buAutoNum type="arabicPeriod"/>
            </a:pPr>
            <a:r>
              <a:rPr lang="en-US" sz="1800" b="1" dirty="0">
                <a:latin typeface="Calibri" panose="020F0502020204030204" pitchFamily="34" charset="0"/>
                <a:cs typeface="Calibri" panose="020F0502020204030204" pitchFamily="34" charset="0"/>
              </a:rPr>
              <a:t>Code!</a:t>
            </a:r>
            <a:endParaRPr lang="en-US" sz="1800" dirty="0">
              <a:latin typeface="Calibri" panose="020F0502020204030204" pitchFamily="34" charset="0"/>
              <a:cs typeface="Calibri" panose="020F0502020204030204" pitchFamily="34" charset="0"/>
            </a:endParaRPr>
          </a:p>
          <a:p>
            <a:pPr marL="342900" indent="-342900">
              <a:buFont typeface="+mj-lt"/>
              <a:buAutoNum type="arabicPeriod"/>
            </a:pPr>
            <a:r>
              <a:rPr lang="en-US" sz="1800" dirty="0">
                <a:latin typeface="Calibri" panose="020F0502020204030204" pitchFamily="34" charset="0"/>
                <a:cs typeface="Calibri" panose="020F0502020204030204" pitchFamily="34" charset="0"/>
              </a:rPr>
              <a:t>Summary &amp; Discussion</a:t>
            </a:r>
          </a:p>
          <a:p>
            <a:pPr marL="342900" indent="-342900">
              <a:buFont typeface="+mj-lt"/>
              <a:buAutoNum type="arabicPeriod"/>
            </a:pPr>
            <a:r>
              <a:rPr lang="en-US" sz="1800" dirty="0">
                <a:latin typeface="Calibri" panose="020F0502020204030204" pitchFamily="34" charset="0"/>
                <a:cs typeface="Calibri" panose="020F0502020204030204" pitchFamily="34" charset="0"/>
              </a:rPr>
              <a:t>Bonus - Advanced Works</a:t>
            </a: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813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First Order Adversary –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4114800" cy="4150602"/>
              </a:xfrm>
            </p:spPr>
            <p:txBody>
              <a:bodyPr>
                <a:normAutofit/>
              </a:bodyPr>
              <a:lstStyle/>
              <a:p>
                <a:r>
                  <a:rPr lang="en-US" sz="1600" dirty="0"/>
                  <a:t>Results on MNIST:</a:t>
                </a:r>
              </a:p>
              <a:p>
                <a:pPr lvl="1"/>
                <a:r>
                  <a:rPr lang="en-US" sz="1400" dirty="0"/>
                  <a:t>We attack the Adversarially  trained network</a:t>
                </a:r>
              </a:p>
              <a:p>
                <a:pPr lvl="1"/>
                <a:r>
                  <a:rPr lang="en-US" sz="1400" dirty="0"/>
                  <a:t>Method refers to the attack method</a:t>
                </a:r>
              </a:p>
              <a:p>
                <a:pPr lvl="1"/>
                <a:r>
                  <a:rPr lang="en-US" sz="1400" dirty="0"/>
                  <a:t>Adversaries are bounded by the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ℓ</m:t>
                        </m:r>
                      </m:e>
                      <m:sub>
                        <m:r>
                          <a:rPr lang="en-US" sz="1400" b="0" i="1" smtClean="0">
                            <a:latin typeface="Cambria Math" panose="02040503050406030204" pitchFamily="18" charset="0"/>
                          </a:rPr>
                          <m:t>∞</m:t>
                        </m:r>
                      </m:sub>
                    </m:sSub>
                  </m:oMath>
                </a14:m>
                <a:r>
                  <a:rPr lang="en-US" sz="1400" dirty="0"/>
                  <a:t> norm with </a:t>
                </a:r>
                <a14:m>
                  <m:oMath xmlns:m="http://schemas.openxmlformats.org/officeDocument/2006/math">
                    <m:r>
                      <a:rPr lang="en-US" sz="1400" b="0" i="1" smtClean="0">
                        <a:latin typeface="Cambria Math" panose="02040503050406030204" pitchFamily="18" charset="0"/>
                      </a:rPr>
                      <m:t>𝜖</m:t>
                    </m:r>
                    <m:r>
                      <a:rPr lang="en-US" sz="1400" b="0" i="1" smtClean="0">
                        <a:latin typeface="Cambria Math" panose="02040503050406030204" pitchFamily="18" charset="0"/>
                      </a:rPr>
                      <m:t>=0.3</m:t>
                    </m:r>
                  </m:oMath>
                </a14:m>
                <a:endParaRPr lang="en-US" sz="1400" dirty="0"/>
              </a:p>
              <a:p>
                <a:pPr lvl="1"/>
                <a:r>
                  <a:rPr lang="en-US" sz="1400" dirty="0"/>
                  <a:t>Accuracy is the robust accuracy: how accurate the network is on adversarial examples</a:t>
                </a:r>
              </a:p>
              <a:p>
                <a:pPr lvl="1"/>
                <a:r>
                  <a:rPr lang="en-US" sz="1400" dirty="0"/>
                  <a:t>A is the </a:t>
                </a:r>
                <a:r>
                  <a:rPr lang="en-US" sz="1400" dirty="0" err="1"/>
                  <a:t>adversarially</a:t>
                </a:r>
                <a:r>
                  <a:rPr lang="en-US" sz="1400" dirty="0"/>
                  <a:t> trained network itself (white-box attack) </a:t>
                </a:r>
              </a:p>
              <a:p>
                <a:pPr lvl="1"/>
                <a:r>
                  <a:rPr lang="en-US" sz="1400" dirty="0"/>
                  <a:t>A’ is a copy of the network A (black-box attack)</a:t>
                </a:r>
              </a:p>
              <a:p>
                <a:pPr lvl="1"/>
                <a:r>
                  <a:rPr lang="en-US" sz="1400" dirty="0"/>
                  <a:t>B is a different architecture network </a:t>
                </a:r>
                <a:r>
                  <a:rPr lang="en-US" sz="1400" dirty="0" err="1"/>
                  <a:t>adversarially</a:t>
                </a:r>
                <a:r>
                  <a:rPr lang="en-US" sz="1400" dirty="0"/>
                  <a:t> trained</a:t>
                </a:r>
              </a:p>
              <a:p>
                <a:pPr marL="0" indent="0">
                  <a:buNone/>
                </a:pPr>
                <a:endParaRPr lang="en-US" sz="1400" b="1"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4114800" cy="4150602"/>
              </a:xfrm>
              <a:blipFill>
                <a:blip r:embed="rId3"/>
                <a:stretch>
                  <a:fillRect l="-2815" t="-147" r="-2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5B78D72-C672-4D83-8FB4-60D2BB1EE322}"/>
              </a:ext>
            </a:extLst>
          </p:cNvPr>
          <p:cNvPicPr>
            <a:picLocks noChangeAspect="1"/>
          </p:cNvPicPr>
          <p:nvPr/>
        </p:nvPicPr>
        <p:blipFill>
          <a:blip r:embed="rId4"/>
          <a:stretch>
            <a:fillRect/>
          </a:stretch>
        </p:blipFill>
        <p:spPr>
          <a:xfrm>
            <a:off x="4570060" y="741638"/>
            <a:ext cx="4315621" cy="4294893"/>
          </a:xfrm>
          <a:prstGeom prst="rect">
            <a:avLst/>
          </a:prstGeom>
        </p:spPr>
      </p:pic>
    </p:spTree>
    <p:extLst>
      <p:ext uri="{BB962C8B-B14F-4D97-AF65-F5344CB8AC3E}">
        <p14:creationId xmlns:p14="http://schemas.microsoft.com/office/powerpoint/2010/main" val="3833617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First Order Adversary –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4114800" cy="4150602"/>
              </a:xfrm>
            </p:spPr>
            <p:txBody>
              <a:bodyPr>
                <a:normAutofit/>
              </a:bodyPr>
              <a:lstStyle/>
              <a:p>
                <a:r>
                  <a:rPr lang="en-US" sz="1600" dirty="0"/>
                  <a:t>Results on CIFAR-10:</a:t>
                </a:r>
              </a:p>
              <a:p>
                <a:pPr lvl="1"/>
                <a:r>
                  <a:rPr lang="en-US" sz="1400" dirty="0"/>
                  <a:t>Method is the attack method</a:t>
                </a:r>
              </a:p>
              <a:p>
                <a:pPr lvl="1"/>
                <a:r>
                  <a:rPr lang="en-US" sz="1400" dirty="0"/>
                  <a:t>Adversaries are bounded by the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ℓ</m:t>
                        </m:r>
                      </m:e>
                      <m:sub>
                        <m:r>
                          <a:rPr lang="en-US" sz="1400" i="1">
                            <a:latin typeface="Cambria Math" panose="02040503050406030204" pitchFamily="18" charset="0"/>
                          </a:rPr>
                          <m:t>∞</m:t>
                        </m:r>
                      </m:sub>
                    </m:sSub>
                  </m:oMath>
                </a14:m>
                <a:r>
                  <a:rPr lang="en-US" sz="1400" dirty="0"/>
                  <a:t> norm with </a:t>
                </a:r>
                <a14:m>
                  <m:oMath xmlns:m="http://schemas.openxmlformats.org/officeDocument/2006/math">
                    <m:r>
                      <a:rPr lang="en-US" sz="1400" i="1">
                        <a:latin typeface="Cambria Math" panose="02040503050406030204" pitchFamily="18" charset="0"/>
                      </a:rPr>
                      <m:t>𝜖</m:t>
                    </m:r>
                    <m:r>
                      <a:rPr lang="en-US" sz="1400" b="0" i="1" smtClean="0">
                        <a:latin typeface="Cambria Math" panose="02040503050406030204" pitchFamily="18" charset="0"/>
                      </a:rPr>
                      <m:t>=8/255</m:t>
                    </m:r>
                  </m:oMath>
                </a14:m>
                <a:endParaRPr lang="en-US" sz="1400" dirty="0"/>
              </a:p>
              <a:p>
                <a:pPr lvl="1"/>
                <a:r>
                  <a:rPr lang="en-US" sz="1400" dirty="0"/>
                  <a:t>Accuracy is the robust accuracy: how accurate the network is on adversarial examples</a:t>
                </a:r>
              </a:p>
              <a:p>
                <a:pPr lvl="1"/>
                <a:r>
                  <a:rPr lang="en-US" sz="1400" dirty="0"/>
                  <a:t>A is the </a:t>
                </a:r>
                <a:r>
                  <a:rPr lang="en-US" sz="1400" dirty="0" err="1"/>
                  <a:t>adversarially</a:t>
                </a:r>
                <a:r>
                  <a:rPr lang="en-US" sz="1400" dirty="0"/>
                  <a:t> trained network itself (white-box attack) </a:t>
                </a:r>
              </a:p>
              <a:p>
                <a:pPr lvl="1"/>
                <a:r>
                  <a:rPr lang="en-US" sz="1400" dirty="0"/>
                  <a:t>A’ is a copy of the network A (black-box attack)</a:t>
                </a:r>
              </a:p>
              <a:p>
                <a:pPr lvl="1"/>
                <a:r>
                  <a:rPr lang="en-US" sz="1400" dirty="0"/>
                  <a:t>A natural is the same architecture as A, but trained only on natural examples</a:t>
                </a:r>
              </a:p>
              <a:p>
                <a:pPr marL="0" indent="0">
                  <a:buNone/>
                </a:pPr>
                <a:endParaRPr lang="en-US" sz="1400" b="1"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4114800" cy="4150602"/>
              </a:xfrm>
              <a:blipFill>
                <a:blip r:embed="rId3"/>
                <a:stretch>
                  <a:fillRect l="-2815" t="-147" r="-2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18A59-8CB5-4745-B086-A35DADC77531}"/>
              </a:ext>
            </a:extLst>
          </p:cNvPr>
          <p:cNvPicPr>
            <a:picLocks noChangeAspect="1"/>
          </p:cNvPicPr>
          <p:nvPr/>
        </p:nvPicPr>
        <p:blipFill>
          <a:blip r:embed="rId4"/>
          <a:stretch>
            <a:fillRect/>
          </a:stretch>
        </p:blipFill>
        <p:spPr>
          <a:xfrm>
            <a:off x="4932040" y="1057300"/>
            <a:ext cx="3916264" cy="3001516"/>
          </a:xfrm>
          <a:prstGeom prst="rect">
            <a:avLst/>
          </a:prstGeom>
        </p:spPr>
      </p:pic>
    </p:spTree>
    <p:extLst>
      <p:ext uri="{BB962C8B-B14F-4D97-AF65-F5344CB8AC3E}">
        <p14:creationId xmlns:p14="http://schemas.microsoft.com/office/powerpoint/2010/main" val="141017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First Order Adversary – Loss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8075240" cy="4150602"/>
              </a:xfrm>
            </p:spPr>
            <p:txBody>
              <a:bodyPr>
                <a:normAutofit/>
              </a:bodyPr>
              <a:lstStyle/>
              <a:p>
                <a:r>
                  <a:rPr lang="en-US" sz="1500" dirty="0"/>
                  <a:t>They preform PGD from </a:t>
                </a:r>
                <a14:m>
                  <m:oMath xmlns:m="http://schemas.openxmlformats.org/officeDocument/2006/math">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10</m:t>
                        </m:r>
                      </m:e>
                      <m:sup>
                        <m:r>
                          <a:rPr lang="en-US" sz="1500" i="1" dirty="0" smtClean="0">
                            <a:latin typeface="Cambria Math" panose="02040503050406030204" pitchFamily="18" charset="0"/>
                          </a:rPr>
                          <m:t>5</m:t>
                        </m:r>
                      </m:sup>
                    </m:sSup>
                  </m:oMath>
                </a14:m>
                <a:r>
                  <a:rPr lang="en-US" sz="1500" dirty="0"/>
                  <a:t> uniformly random points in the </a:t>
                </a:r>
                <a14:m>
                  <m:oMath xmlns:m="http://schemas.openxmlformats.org/officeDocument/2006/math">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ℓ</m:t>
                        </m:r>
                      </m:e>
                      <m:sub>
                        <m:r>
                          <a:rPr lang="en-US" sz="1500" b="0" i="1" smtClean="0">
                            <a:latin typeface="Cambria Math" panose="02040503050406030204" pitchFamily="18" charset="0"/>
                          </a:rPr>
                          <m:t>∞</m:t>
                        </m:r>
                      </m:sub>
                    </m:sSub>
                  </m:oMath>
                </a14:m>
                <a:r>
                  <a:rPr lang="en-US" sz="1500" dirty="0"/>
                  <a:t>-ball around the example and iterate PGD until the loss plateaus</a:t>
                </a:r>
              </a:p>
              <a:p>
                <a:r>
                  <a:rPr lang="en-US" sz="1500" dirty="0"/>
                  <a:t>The loss is significantly smaller against </a:t>
                </a:r>
                <a:r>
                  <a:rPr lang="en-US" sz="1500" dirty="0" err="1"/>
                  <a:t>adversarially</a:t>
                </a:r>
                <a:r>
                  <a:rPr lang="en-US" sz="1500" dirty="0"/>
                  <a:t> trained networks (red), and the final loss values are very concentrated without any outliers</a:t>
                </a:r>
              </a:p>
              <a:p>
                <a:r>
                  <a:rPr lang="en-US" sz="1500" dirty="0"/>
                  <a:t>This concentration phenomenon suggests a view on the problem in which robustness against the PGD adversary yields robustness against wide-range of first-order adversaries</a:t>
                </a:r>
              </a:p>
              <a:p>
                <a:r>
                  <a:rPr lang="en-US" sz="1500" b="1" dirty="0"/>
                  <a:t>Therefore, they conjecture that it is hard to find significantly better local maxima than PGD</a:t>
                </a:r>
              </a:p>
              <a:p>
                <a:r>
                  <a:rPr lang="en-US" sz="1500" dirty="0"/>
                  <a:t>They empirically show it is also the case for other adversaries (</a:t>
                </a:r>
                <a14:m>
                  <m:oMath xmlns:m="http://schemas.openxmlformats.org/officeDocument/2006/math">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ℓ</m:t>
                        </m:r>
                      </m:e>
                      <m:sub>
                        <m:r>
                          <a:rPr lang="en-US" sz="1500" b="0" i="1" smtClean="0">
                            <a:latin typeface="Cambria Math" panose="02040503050406030204" pitchFamily="18" charset="0"/>
                          </a:rPr>
                          <m:t>2</m:t>
                        </m:r>
                      </m:sub>
                    </m:sSub>
                  </m:oMath>
                </a14:m>
                <a:r>
                  <a:rPr lang="en-US" sz="1500" dirty="0"/>
                  <a:t>)</a:t>
                </a:r>
                <a:endParaRPr lang="he-IL" sz="1500"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8075240" cy="4150602"/>
              </a:xfrm>
              <a:blipFill>
                <a:blip r:embed="rId3"/>
                <a:stretch>
                  <a:fillRect l="-1358" r="-188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F0EF32-2C99-4113-B146-9FDEA6A459ED}"/>
              </a:ext>
            </a:extLst>
          </p:cNvPr>
          <p:cNvPicPr>
            <a:picLocks noChangeAspect="1"/>
          </p:cNvPicPr>
          <p:nvPr/>
        </p:nvPicPr>
        <p:blipFill>
          <a:blip r:embed="rId4"/>
          <a:stretch>
            <a:fillRect/>
          </a:stretch>
        </p:blipFill>
        <p:spPr>
          <a:xfrm>
            <a:off x="1838570" y="3577580"/>
            <a:ext cx="5462979" cy="1837432"/>
          </a:xfrm>
          <a:prstGeom prst="rect">
            <a:avLst/>
          </a:prstGeom>
        </p:spPr>
      </p:pic>
    </p:spTree>
    <p:extLst>
      <p:ext uri="{BB962C8B-B14F-4D97-AF65-F5344CB8AC3E}">
        <p14:creationId xmlns:p14="http://schemas.microsoft.com/office/powerpoint/2010/main" val="319585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normAutofit/>
              </a:bodyPr>
              <a:lstStyle/>
              <a:p>
                <a:r>
                  <a:rPr lang="en-US" dirty="0"/>
                  <a:t>Resistance for different values of ε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2</m:t>
                        </m:r>
                      </m:sub>
                    </m:sSub>
                  </m:oMath>
                </a14:m>
                <a:r>
                  <a:rPr lang="en-US" dirty="0"/>
                  <a:t>-bounded attacks</a:t>
                </a:r>
                <a:endParaRPr lang="en-US" dirty="0">
                  <a:latin typeface="IBM Plex Sans" panose="020B0503050000000000" pitchFamily="34" charset="0"/>
                </a:endParaRPr>
              </a:p>
            </p:txBody>
          </p:sp>
        </mc:Choice>
        <mc:Fallback xmlns="">
          <p:sp>
            <p:nvSpPr>
              <p:cNvPr id="2" name="Title 1">
                <a:extLst>
                  <a:ext uri="{FF2B5EF4-FFF2-40B4-BE49-F238E27FC236}">
                    <a16:creationId xmlns:a16="http://schemas.microsoft.com/office/drawing/2014/main" id="{C4455276-5604-4AD0-BF93-27C300C77A0E}"/>
                  </a:ext>
                </a:extLst>
              </p:cNvPr>
              <p:cNvSpPr>
                <a:spLocks noGrp="1" noRot="1" noChangeAspect="1" noMove="1" noResize="1" noEditPoints="1" noAdjustHandles="1" noChangeArrowheads="1" noChangeShapeType="1" noTextEdit="1"/>
              </p:cNvSpPr>
              <p:nvPr>
                <p:ph type="title"/>
              </p:nvPr>
            </p:nvSpPr>
            <p:spPr>
              <a:blipFill>
                <a:blip r:embed="rId3"/>
                <a:stretch>
                  <a:fillRect l="-2074" t="-38596"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571184" cy="4150602"/>
              </a:xfrm>
            </p:spPr>
            <p:txBody>
              <a:bodyPr>
                <a:normAutofit/>
              </a:bodyPr>
              <a:lstStyle/>
              <a:p>
                <a:r>
                  <a:rPr lang="en-US" sz="1600" dirty="0"/>
                  <a:t>Researchers conduct two more experiment:</a:t>
                </a:r>
              </a:p>
              <a:p>
                <a:pPr marL="587375" lvl="1" indent="-342900">
                  <a:buFont typeface="+mj-lt"/>
                  <a:buAutoNum type="arabicPeriod"/>
                </a:pPr>
                <a:r>
                  <a:rPr lang="en-US" sz="1400" dirty="0"/>
                  <a:t>The resistance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ℓ</m:t>
                        </m:r>
                      </m:e>
                      <m:sub>
                        <m:r>
                          <a:rPr lang="en-US" sz="1400" b="0" i="1" smtClean="0">
                            <a:latin typeface="Cambria Math" panose="02040503050406030204" pitchFamily="18" charset="0"/>
                          </a:rPr>
                          <m:t>∞</m:t>
                        </m:r>
                      </m:sub>
                    </m:sSub>
                  </m:oMath>
                </a14:m>
                <a:r>
                  <a:rPr lang="en-US" sz="1400" dirty="0"/>
                  <a:t>-bounded attacks for different values of </a:t>
                </a:r>
                <a14:m>
                  <m:oMath xmlns:m="http://schemas.openxmlformats.org/officeDocument/2006/math">
                    <m:r>
                      <a:rPr lang="en-US" sz="1400" b="0" i="1" smtClean="0">
                        <a:latin typeface="Cambria Math" panose="02040503050406030204" pitchFamily="18" charset="0"/>
                      </a:rPr>
                      <m:t>𝜖</m:t>
                    </m:r>
                  </m:oMath>
                </a14:m>
                <a:endParaRPr lang="en-US" sz="1400" dirty="0"/>
              </a:p>
              <a:p>
                <a:pPr marL="587375" lvl="1" indent="-342900">
                  <a:buFont typeface="+mj-lt"/>
                  <a:buAutoNum type="arabicPeriod"/>
                </a:pPr>
                <a:r>
                  <a:rPr lang="en-US" sz="1400" dirty="0"/>
                  <a:t>Examine the resistance of our model to attacks that are bounded in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ℓ</m:t>
                        </m:r>
                      </m:e>
                      <m:sub>
                        <m:r>
                          <a:rPr lang="en-US" sz="1400" b="0" i="1" smtClean="0">
                            <a:latin typeface="Cambria Math" panose="02040503050406030204" pitchFamily="18" charset="0"/>
                          </a:rPr>
                          <m:t>2</m:t>
                        </m:r>
                      </m:sub>
                    </m:sSub>
                  </m:oMath>
                </a14:m>
                <a:r>
                  <a:rPr lang="en-US" sz="1400" dirty="0"/>
                  <a:t>-norm.</a:t>
                </a:r>
              </a:p>
              <a:p>
                <a:pPr marL="771525" lvl="2" indent="-342900"/>
                <a:r>
                  <a:rPr lang="en-US" sz="1400" dirty="0"/>
                  <a:t>In the case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ℓ</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a14:m>
                <a:r>
                  <a:rPr lang="en-US" sz="1400" dirty="0"/>
                  <a:t>bounded PGD we take steps in the gradient direction (not the sign of it) and normalize the steps to be of fixed norm</a:t>
                </a:r>
              </a:p>
              <a:p>
                <a:pPr marL="376238" indent="-342900"/>
                <a:r>
                  <a:rPr lang="en-US" sz="1600" dirty="0"/>
                  <a:t>Resistance to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ℓ</m:t>
                        </m:r>
                      </m:e>
                      <m:sub>
                        <m:r>
                          <a:rPr lang="en-US" sz="1600" i="1">
                            <a:latin typeface="Cambria Math" panose="02040503050406030204" pitchFamily="18" charset="0"/>
                          </a:rPr>
                          <m:t>∞</m:t>
                        </m:r>
                      </m:sub>
                    </m:sSub>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and</m:t>
                    </m:r>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ℓ</m:t>
                        </m:r>
                      </m:e>
                      <m:sub>
                        <m:r>
                          <a:rPr lang="en-US" sz="1600" b="0" i="1" smtClean="0">
                            <a:latin typeface="Cambria Math" panose="02040503050406030204" pitchFamily="18" charset="0"/>
                          </a:rPr>
                          <m:t>2</m:t>
                        </m:r>
                      </m:sub>
                    </m:sSub>
                  </m:oMath>
                </a14:m>
                <a:r>
                  <a:rPr lang="en-US" sz="1600" dirty="0"/>
                  <a:t>bounded attacks for different values of </a:t>
                </a:r>
                <a14:m>
                  <m:oMath xmlns:m="http://schemas.openxmlformats.org/officeDocument/2006/math">
                    <m:r>
                      <a:rPr lang="en-US" sz="1600" i="1">
                        <a:latin typeface="Cambria Math" panose="02040503050406030204" pitchFamily="18" charset="0"/>
                      </a:rPr>
                      <m:t>𝜖</m:t>
                    </m:r>
                  </m:oMath>
                </a14:m>
                <a:r>
                  <a:rPr lang="en-US" sz="1600" dirty="0"/>
                  <a:t>:</a:t>
                </a:r>
              </a:p>
              <a:p>
                <a:pPr marL="376238" indent="-342900"/>
                <a:endParaRPr lang="en-US" sz="1600" dirty="0"/>
              </a:p>
              <a:p>
                <a:pPr marL="376238" indent="-342900"/>
                <a:endParaRPr lang="en-US" sz="1600" dirty="0"/>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571184" cy="4150602"/>
              </a:xfrm>
              <a:blipFill>
                <a:blip r:embed="rId4"/>
                <a:stretch>
                  <a:fillRect l="-1530" t="-1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258C30E-764F-40E6-B0F9-B98960609A9B}"/>
              </a:ext>
            </a:extLst>
          </p:cNvPr>
          <p:cNvPicPr>
            <a:picLocks noChangeAspect="1"/>
          </p:cNvPicPr>
          <p:nvPr/>
        </p:nvPicPr>
        <p:blipFill>
          <a:blip r:embed="rId5"/>
          <a:stretch>
            <a:fillRect/>
          </a:stretch>
        </p:blipFill>
        <p:spPr>
          <a:xfrm>
            <a:off x="1639714" y="2785492"/>
            <a:ext cx="5206156" cy="2232116"/>
          </a:xfrm>
          <a:prstGeom prst="rect">
            <a:avLst/>
          </a:prstGeom>
        </p:spPr>
      </p:pic>
      <p:sp>
        <p:nvSpPr>
          <p:cNvPr id="5" name="TextBox 4">
            <a:extLst>
              <a:ext uri="{FF2B5EF4-FFF2-40B4-BE49-F238E27FC236}">
                <a16:creationId xmlns:a16="http://schemas.microsoft.com/office/drawing/2014/main" id="{AC43EE05-288E-4D9B-B162-54614D89F5FD}"/>
              </a:ext>
            </a:extLst>
          </p:cNvPr>
          <p:cNvSpPr txBox="1"/>
          <p:nvPr/>
        </p:nvSpPr>
        <p:spPr>
          <a:xfrm rot="16200000">
            <a:off x="1095660" y="3581864"/>
            <a:ext cx="1088108" cy="215444"/>
          </a:xfrm>
          <a:prstGeom prst="rect">
            <a:avLst/>
          </a:prstGeom>
          <a:noFill/>
        </p:spPr>
        <p:txBody>
          <a:bodyPr wrap="square" lIns="0" tIns="0" rIns="0" bIns="0" rtlCol="0">
            <a:spAutoFit/>
          </a:bodyPr>
          <a:lstStyle/>
          <a:p>
            <a:r>
              <a:rPr lang="en-US" sz="1400" dirty="0">
                <a:solidFill>
                  <a:srgbClr val="1D3649"/>
                </a:solidFill>
              </a:rPr>
              <a:t>Accuracy</a:t>
            </a:r>
          </a:p>
        </p:txBody>
      </p:sp>
      <p:sp>
        <p:nvSpPr>
          <p:cNvPr id="7" name="TextBox 6">
            <a:extLst>
              <a:ext uri="{FF2B5EF4-FFF2-40B4-BE49-F238E27FC236}">
                <a16:creationId xmlns:a16="http://schemas.microsoft.com/office/drawing/2014/main" id="{FD85803A-CCBE-4AE8-8DF7-BF6EDC6DB110}"/>
              </a:ext>
            </a:extLst>
          </p:cNvPr>
          <p:cNvSpPr txBox="1"/>
          <p:nvPr/>
        </p:nvSpPr>
        <p:spPr>
          <a:xfrm rot="16200000">
            <a:off x="3759019" y="3653872"/>
            <a:ext cx="1088108" cy="215444"/>
          </a:xfrm>
          <a:prstGeom prst="rect">
            <a:avLst/>
          </a:prstGeom>
          <a:noFill/>
        </p:spPr>
        <p:txBody>
          <a:bodyPr wrap="square" lIns="0" tIns="0" rIns="0" bIns="0" rtlCol="0">
            <a:spAutoFit/>
          </a:bodyPr>
          <a:lstStyle/>
          <a:p>
            <a:r>
              <a:rPr lang="en-US" sz="1400" dirty="0">
                <a:solidFill>
                  <a:srgbClr val="1D3649"/>
                </a:solidFill>
              </a:rPr>
              <a:t>Accuracy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5FE61E-59BC-4CDF-8145-331D95ACCB39}"/>
                  </a:ext>
                </a:extLst>
              </p:cNvPr>
              <p:cNvSpPr txBox="1"/>
              <p:nvPr/>
            </p:nvSpPr>
            <p:spPr>
              <a:xfrm>
                <a:off x="5019241" y="2713484"/>
                <a:ext cx="144016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1D3649"/>
                              </a:solidFill>
                              <a:latin typeface="Cambria Math" panose="02040503050406030204" pitchFamily="18" charset="0"/>
                            </a:rPr>
                          </m:ctrlPr>
                        </m:sSubPr>
                        <m:e>
                          <m:r>
                            <a:rPr lang="en-US" sz="1400" b="0" i="1" smtClean="0">
                              <a:solidFill>
                                <a:srgbClr val="1D3649"/>
                              </a:solidFill>
                              <a:latin typeface="Cambria Math" panose="02040503050406030204" pitchFamily="18" charset="0"/>
                            </a:rPr>
                            <m:t>ℓ</m:t>
                          </m:r>
                        </m:e>
                        <m:sub>
                          <m:r>
                            <a:rPr lang="en-US" sz="1400" b="0" i="1" smtClean="0">
                              <a:solidFill>
                                <a:srgbClr val="1D3649"/>
                              </a:solidFill>
                              <a:latin typeface="Cambria Math" panose="02040503050406030204" pitchFamily="18" charset="0"/>
                            </a:rPr>
                            <m:t>2</m:t>
                          </m:r>
                        </m:sub>
                      </m:sSub>
                      <m:r>
                        <a:rPr lang="en-US" sz="1400" b="0" i="1" smtClean="0">
                          <a:solidFill>
                            <a:srgbClr val="1D3649"/>
                          </a:solidFill>
                          <a:latin typeface="Cambria Math" panose="02040503050406030204" pitchFamily="18" charset="0"/>
                        </a:rPr>
                        <m:t>−</m:t>
                      </m:r>
                      <m:r>
                        <a:rPr lang="en-US" sz="1400" b="0" i="1" smtClean="0">
                          <a:solidFill>
                            <a:srgbClr val="1D3649"/>
                          </a:solidFill>
                          <a:latin typeface="Cambria Math" panose="02040503050406030204" pitchFamily="18" charset="0"/>
                        </a:rPr>
                        <m:t>𝑛𝑜𝑟𝑚</m:t>
                      </m:r>
                    </m:oMath>
                  </m:oMathPara>
                </a14:m>
                <a:endParaRPr lang="en-US" sz="1400" dirty="0">
                  <a:solidFill>
                    <a:srgbClr val="1D3649"/>
                  </a:solidFill>
                </a:endParaRPr>
              </a:p>
            </p:txBody>
          </p:sp>
        </mc:Choice>
        <mc:Fallback xmlns="">
          <p:sp>
            <p:nvSpPr>
              <p:cNvPr id="8" name="TextBox 7">
                <a:extLst>
                  <a:ext uri="{FF2B5EF4-FFF2-40B4-BE49-F238E27FC236}">
                    <a16:creationId xmlns:a16="http://schemas.microsoft.com/office/drawing/2014/main" id="{4B5FE61E-59BC-4CDF-8145-331D95ACCB39}"/>
                  </a:ext>
                </a:extLst>
              </p:cNvPr>
              <p:cNvSpPr txBox="1">
                <a:spLocks noRot="1" noChangeAspect="1" noMove="1" noResize="1" noEditPoints="1" noAdjustHandles="1" noChangeArrowheads="1" noChangeShapeType="1" noTextEdit="1"/>
              </p:cNvSpPr>
              <p:nvPr/>
            </p:nvSpPr>
            <p:spPr>
              <a:xfrm>
                <a:off x="5019241" y="2713484"/>
                <a:ext cx="1440160" cy="215444"/>
              </a:xfrm>
              <a:prstGeom prst="rect">
                <a:avLst/>
              </a:prstGeom>
              <a:blipFill>
                <a:blip r:embed="rId6"/>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D536DD2-CA72-49AA-A792-34DC7544F191}"/>
                  </a:ext>
                </a:extLst>
              </p:cNvPr>
              <p:cNvSpPr txBox="1"/>
              <p:nvPr/>
            </p:nvSpPr>
            <p:spPr>
              <a:xfrm>
                <a:off x="2195736" y="2713484"/>
                <a:ext cx="144016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1D3649"/>
                              </a:solidFill>
                              <a:latin typeface="Cambria Math" panose="02040503050406030204" pitchFamily="18" charset="0"/>
                            </a:rPr>
                          </m:ctrlPr>
                        </m:sSubPr>
                        <m:e>
                          <m:r>
                            <a:rPr lang="en-US" sz="1400" b="0" i="1" smtClean="0">
                              <a:solidFill>
                                <a:srgbClr val="1D3649"/>
                              </a:solidFill>
                              <a:latin typeface="Cambria Math" panose="02040503050406030204" pitchFamily="18" charset="0"/>
                            </a:rPr>
                            <m:t>ℓ</m:t>
                          </m:r>
                        </m:e>
                        <m:sub>
                          <m:r>
                            <a:rPr lang="en-US" sz="1400" b="0" i="1" smtClean="0">
                              <a:solidFill>
                                <a:srgbClr val="1D3649"/>
                              </a:solidFill>
                              <a:latin typeface="Cambria Math" panose="02040503050406030204" pitchFamily="18" charset="0"/>
                            </a:rPr>
                            <m:t>∞</m:t>
                          </m:r>
                        </m:sub>
                      </m:sSub>
                      <m:r>
                        <a:rPr lang="en-US" sz="1400" b="0" i="1" smtClean="0">
                          <a:solidFill>
                            <a:srgbClr val="1D3649"/>
                          </a:solidFill>
                          <a:latin typeface="Cambria Math" panose="02040503050406030204" pitchFamily="18" charset="0"/>
                        </a:rPr>
                        <m:t>−</m:t>
                      </m:r>
                      <m:r>
                        <a:rPr lang="en-US" sz="1400" b="0" i="1" smtClean="0">
                          <a:solidFill>
                            <a:srgbClr val="1D3649"/>
                          </a:solidFill>
                          <a:latin typeface="Cambria Math" panose="02040503050406030204" pitchFamily="18" charset="0"/>
                        </a:rPr>
                        <m:t>𝑛𝑜𝑟𝑚</m:t>
                      </m:r>
                    </m:oMath>
                  </m:oMathPara>
                </a14:m>
                <a:endParaRPr lang="en-US" sz="1400" dirty="0">
                  <a:solidFill>
                    <a:srgbClr val="1D3649"/>
                  </a:solidFill>
                </a:endParaRPr>
              </a:p>
            </p:txBody>
          </p:sp>
        </mc:Choice>
        <mc:Fallback xmlns="">
          <p:sp>
            <p:nvSpPr>
              <p:cNvPr id="9" name="TextBox 8">
                <a:extLst>
                  <a:ext uri="{FF2B5EF4-FFF2-40B4-BE49-F238E27FC236}">
                    <a16:creationId xmlns:a16="http://schemas.microsoft.com/office/drawing/2014/main" id="{7D536DD2-CA72-49AA-A792-34DC7544F191}"/>
                  </a:ext>
                </a:extLst>
              </p:cNvPr>
              <p:cNvSpPr txBox="1">
                <a:spLocks noRot="1" noChangeAspect="1" noMove="1" noResize="1" noEditPoints="1" noAdjustHandles="1" noChangeArrowheads="1" noChangeShapeType="1" noTextEdit="1"/>
              </p:cNvSpPr>
              <p:nvPr/>
            </p:nvSpPr>
            <p:spPr>
              <a:xfrm>
                <a:off x="2195736" y="2713484"/>
                <a:ext cx="1440160" cy="215444"/>
              </a:xfrm>
              <a:prstGeom prst="rect">
                <a:avLst/>
              </a:prstGeom>
              <a:blipFill>
                <a:blip r:embed="rId7"/>
                <a:stretch>
                  <a:fillRect b="-1428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9471494-007F-43BC-AE40-F711FC3F5632}"/>
              </a:ext>
            </a:extLst>
          </p:cNvPr>
          <p:cNvPicPr>
            <a:picLocks noChangeAspect="1"/>
          </p:cNvPicPr>
          <p:nvPr/>
        </p:nvPicPr>
        <p:blipFill rotWithShape="1">
          <a:blip r:embed="rId8"/>
          <a:srcRect l="1" r="-240" b="17584"/>
          <a:stretch/>
        </p:blipFill>
        <p:spPr>
          <a:xfrm>
            <a:off x="7101658" y="4305648"/>
            <a:ext cx="1923499" cy="1114942"/>
          </a:xfrm>
          <a:prstGeom prst="rect">
            <a:avLst/>
          </a:prstGeom>
          <a:noFill/>
        </p:spPr>
      </p:pic>
    </p:spTree>
    <p:extLst>
      <p:ext uri="{BB962C8B-B14F-4D97-AF65-F5344CB8AC3E}">
        <p14:creationId xmlns:p14="http://schemas.microsoft.com/office/powerpoint/2010/main" val="2764859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Network Capacity</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787208" cy="4150602"/>
          </a:xfrm>
        </p:spPr>
        <p:txBody>
          <a:bodyPr>
            <a:normAutofit/>
          </a:bodyPr>
          <a:lstStyle/>
          <a:p>
            <a:r>
              <a:rPr lang="en-US" sz="1600" dirty="0"/>
              <a:t>Why network capacity matters for adversarial training?</a:t>
            </a:r>
          </a:p>
          <a:p>
            <a:pPr lvl="1">
              <a:lnSpc>
                <a:spcPct val="150000"/>
              </a:lnSpc>
            </a:pPr>
            <a:r>
              <a:rPr lang="en-US" sz="1400" dirty="0"/>
              <a:t>The presence of adversarial examples changes the decision boundary of the problem</a:t>
            </a:r>
          </a:p>
          <a:p>
            <a:pPr lvl="1">
              <a:lnSpc>
                <a:spcPct val="150000"/>
              </a:lnSpc>
            </a:pPr>
            <a:r>
              <a:rPr lang="en-US" sz="1400" dirty="0"/>
              <a:t>Conceptual illustration:</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DE14905-0391-417E-A2A1-4A4560D1F8C3}"/>
              </a:ext>
            </a:extLst>
          </p:cNvPr>
          <p:cNvPicPr>
            <a:picLocks noChangeAspect="1"/>
          </p:cNvPicPr>
          <p:nvPr/>
        </p:nvPicPr>
        <p:blipFill rotWithShape="1">
          <a:blip r:embed="rId3"/>
          <a:srcRect b="41667"/>
          <a:stretch/>
        </p:blipFill>
        <p:spPr>
          <a:xfrm>
            <a:off x="1246377" y="1993404"/>
            <a:ext cx="6208854" cy="1728192"/>
          </a:xfrm>
          <a:prstGeom prst="rect">
            <a:avLst/>
          </a:prstGeom>
        </p:spPr>
      </p:pic>
    </p:spTree>
    <p:extLst>
      <p:ext uri="{BB962C8B-B14F-4D97-AF65-F5344CB8AC3E}">
        <p14:creationId xmlns:p14="http://schemas.microsoft.com/office/powerpoint/2010/main" val="2469187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Network Capacity - experiments</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841276"/>
            <a:ext cx="7787208" cy="4104456"/>
          </a:xfrm>
        </p:spPr>
        <p:txBody>
          <a:bodyPr>
            <a:normAutofit/>
          </a:bodyPr>
          <a:lstStyle/>
          <a:p>
            <a:r>
              <a:rPr lang="en-US" sz="1700" dirty="0">
                <a:latin typeface="Calibri" panose="020F0502020204030204" pitchFamily="34" charset="0"/>
                <a:cs typeface="Calibri" panose="020F0502020204030204" pitchFamily="34" charset="0"/>
              </a:rPr>
              <a:t>For MNIST: researchers test robust accuracy as they keep doubling network size (starting from 2 conv blocks and a fully connected layer at the end)</a:t>
            </a:r>
          </a:p>
          <a:p>
            <a:pPr marL="33338" indent="0">
              <a:buNone/>
            </a:pPr>
            <a:endParaRPr lang="en-US" sz="1700" dirty="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pPr marL="33338" indent="0">
              <a:buNone/>
            </a:pPr>
            <a:endParaRPr lang="en-US" sz="1700" dirty="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r>
              <a:rPr lang="en-US" sz="1700" dirty="0">
                <a:latin typeface="Calibri" panose="020F0502020204030204" pitchFamily="34" charset="0"/>
                <a:cs typeface="Calibri" panose="020F0502020204030204" pitchFamily="34" charset="0"/>
              </a:rPr>
              <a:t>For CIFAR-10: researchers tested simple </a:t>
            </a:r>
            <a:r>
              <a:rPr lang="en-US" sz="1700" dirty="0" err="1">
                <a:latin typeface="Calibri" panose="020F0502020204030204" pitchFamily="34" charset="0"/>
                <a:cs typeface="Calibri" panose="020F0502020204030204" pitchFamily="34" charset="0"/>
              </a:rPr>
              <a:t>ResNet</a:t>
            </a:r>
            <a:r>
              <a:rPr lang="en-US" sz="1700" dirty="0">
                <a:latin typeface="Calibri" panose="020F0502020204030204" pitchFamily="34" charset="0"/>
                <a:cs typeface="Calibri" panose="020F0502020204030204" pitchFamily="34" charset="0"/>
              </a:rPr>
              <a:t> model vs. the </a:t>
            </a:r>
            <a:r>
              <a:rPr lang="en-US" sz="1700" dirty="0" err="1">
                <a:latin typeface="Calibri" panose="020F0502020204030204" pitchFamily="34" charset="0"/>
                <a:cs typeface="Calibri" panose="020F0502020204030204" pitchFamily="34" charset="0"/>
              </a:rPr>
              <a:t>WideResNet</a:t>
            </a:r>
            <a:r>
              <a:rPr lang="en-US" sz="1700" dirty="0">
                <a:latin typeface="Calibri" panose="020F0502020204030204" pitchFamily="34" charset="0"/>
                <a:cs typeface="Calibri" panose="020F0502020204030204" pitchFamily="34" charset="0"/>
              </a:rPr>
              <a:t> model</a:t>
            </a:r>
            <a:endParaRPr lang="he-IL" sz="17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A731BCE-FE92-4E4F-ABB9-DE7D4ECEEE67}"/>
              </a:ext>
            </a:extLst>
          </p:cNvPr>
          <p:cNvPicPr>
            <a:picLocks noChangeAspect="1"/>
          </p:cNvPicPr>
          <p:nvPr/>
        </p:nvPicPr>
        <p:blipFill rotWithShape="1">
          <a:blip r:embed="rId3"/>
          <a:srcRect t="15502" r="29885"/>
          <a:stretch/>
        </p:blipFill>
        <p:spPr>
          <a:xfrm>
            <a:off x="2164334" y="1578457"/>
            <a:ext cx="4022674" cy="1177496"/>
          </a:xfrm>
          <a:prstGeom prst="rect">
            <a:avLst/>
          </a:prstGeom>
        </p:spPr>
      </p:pic>
      <p:pic>
        <p:nvPicPr>
          <p:cNvPr id="6" name="Picture 5">
            <a:extLst>
              <a:ext uri="{FF2B5EF4-FFF2-40B4-BE49-F238E27FC236}">
                <a16:creationId xmlns:a16="http://schemas.microsoft.com/office/drawing/2014/main" id="{B97708C7-7DB2-47C0-903F-655C7C4FD5F5}"/>
              </a:ext>
            </a:extLst>
          </p:cNvPr>
          <p:cNvPicPr>
            <a:picLocks noChangeAspect="1"/>
          </p:cNvPicPr>
          <p:nvPr/>
        </p:nvPicPr>
        <p:blipFill rotWithShape="1">
          <a:blip r:embed="rId4"/>
          <a:srcRect r="26879" b="-6524"/>
          <a:stretch/>
        </p:blipFill>
        <p:spPr>
          <a:xfrm>
            <a:off x="2514600" y="2755953"/>
            <a:ext cx="3672408" cy="203093"/>
          </a:xfrm>
          <a:prstGeom prst="rect">
            <a:avLst/>
          </a:prstGeom>
        </p:spPr>
      </p:pic>
      <p:pic>
        <p:nvPicPr>
          <p:cNvPr id="7" name="Picture 6">
            <a:extLst>
              <a:ext uri="{FF2B5EF4-FFF2-40B4-BE49-F238E27FC236}">
                <a16:creationId xmlns:a16="http://schemas.microsoft.com/office/drawing/2014/main" id="{D40F35F9-3C05-4686-B2CD-006C8FAE79BC}"/>
              </a:ext>
            </a:extLst>
          </p:cNvPr>
          <p:cNvPicPr>
            <a:picLocks noChangeAspect="1"/>
          </p:cNvPicPr>
          <p:nvPr/>
        </p:nvPicPr>
        <p:blipFill>
          <a:blip r:embed="rId5"/>
          <a:stretch>
            <a:fillRect/>
          </a:stretch>
        </p:blipFill>
        <p:spPr>
          <a:xfrm>
            <a:off x="2176048" y="3889505"/>
            <a:ext cx="4788024" cy="1157774"/>
          </a:xfrm>
          <a:prstGeom prst="rect">
            <a:avLst/>
          </a:prstGeom>
        </p:spPr>
      </p:pic>
    </p:spTree>
    <p:extLst>
      <p:ext uri="{BB962C8B-B14F-4D97-AF65-F5344CB8AC3E}">
        <p14:creationId xmlns:p14="http://schemas.microsoft.com/office/powerpoint/2010/main" val="1977165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Network Capacity - conclusions</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787208" cy="4150602"/>
          </a:xfrm>
        </p:spPr>
        <p:txBody>
          <a:bodyPr>
            <a:normAutofit/>
          </a:bodyPr>
          <a:lstStyle/>
          <a:p>
            <a:r>
              <a:rPr lang="en-US" sz="1800" b="1" dirty="0"/>
              <a:t>Capacity alone helps </a:t>
            </a:r>
            <a:r>
              <a:rPr lang="en-US" sz="1800" dirty="0"/>
              <a:t>- increasing the capacity of the network when training using only natural examples increases the robustness against one-step perturbations</a:t>
            </a:r>
          </a:p>
          <a:p>
            <a:r>
              <a:rPr lang="en-US" sz="1800" b="1" dirty="0"/>
              <a:t>Weak models may fail to learn non-trivial classifiers - </a:t>
            </a:r>
            <a:r>
              <a:rPr lang="en-US" sz="1800" dirty="0"/>
              <a:t>In the case of small capacity networks, attempting to train against a strong adversary (PGD) prevents the network from learning anything meaningful (MNIST Figure c)</a:t>
            </a:r>
          </a:p>
          <a:p>
            <a:r>
              <a:rPr lang="en-US" sz="1800" b="1" dirty="0"/>
              <a:t>More capacity and stronger adversaries improves resistance against transfer attacks</a:t>
            </a:r>
            <a:endParaRPr lang="he-IL" sz="17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7936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B97392-CFD7-4569-BE1B-D0CFDF14821B}"/>
              </a:ext>
            </a:extLst>
          </p:cNvPr>
          <p:cNvSpPr txBox="1"/>
          <p:nvPr/>
        </p:nvSpPr>
        <p:spPr>
          <a:xfrm>
            <a:off x="3599892" y="2317927"/>
            <a:ext cx="1944216" cy="538609"/>
          </a:xfrm>
          <a:prstGeom prst="rect">
            <a:avLst/>
          </a:prstGeom>
          <a:noFill/>
        </p:spPr>
        <p:txBody>
          <a:bodyPr wrap="square" lIns="0" tIns="0" rIns="0" bIns="0" rtlCol="0">
            <a:spAutoFit/>
          </a:bodyPr>
          <a:lstStyle/>
          <a:p>
            <a:r>
              <a:rPr lang="en-US" sz="3500" dirty="0">
                <a:solidFill>
                  <a:srgbClr val="1D3649"/>
                </a:solidFill>
              </a:rPr>
              <a:t>Code!</a:t>
            </a:r>
          </a:p>
        </p:txBody>
      </p:sp>
    </p:spTree>
    <p:extLst>
      <p:ext uri="{BB962C8B-B14F-4D97-AF65-F5344CB8AC3E}">
        <p14:creationId xmlns:p14="http://schemas.microsoft.com/office/powerpoint/2010/main" val="458117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pPr algn="l"/>
            <a:r>
              <a:rPr lang="en-US" dirty="0">
                <a:latin typeface="IBM Plex Sans" panose="020B0503050000000000" pitchFamily="34" charset="0"/>
              </a:rPr>
              <a:t>Summary &amp; Discussion</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859216" cy="4150602"/>
          </a:xfrm>
        </p:spPr>
        <p:txBody>
          <a:bodyPr>
            <a:normAutofit/>
          </a:bodyPr>
          <a:lstStyle/>
          <a:p>
            <a:r>
              <a:rPr lang="en-US" sz="1700" b="1" dirty="0">
                <a:latin typeface="Calibri" panose="020F0502020204030204" pitchFamily="34" charset="0"/>
                <a:cs typeface="Calibri" panose="020F0502020204030204" pitchFamily="34" charset="0"/>
              </a:rPr>
              <a:t>Introducing Projected Gradient Descent (PGD)</a:t>
            </a:r>
          </a:p>
          <a:p>
            <a:r>
              <a:rPr lang="en-US" sz="1700" b="1" dirty="0">
                <a:latin typeface="Calibri" panose="020F0502020204030204" pitchFamily="34" charset="0"/>
                <a:cs typeface="Calibri" panose="020F0502020204030204" pitchFamily="34" charset="0"/>
              </a:rPr>
              <a:t>Empirically showed that PGD is probably a universal first order adversary</a:t>
            </a:r>
          </a:p>
          <a:p>
            <a:pPr lvl="1"/>
            <a:r>
              <a:rPr lang="en-US" sz="1500" dirty="0">
                <a:latin typeface="Calibri" panose="020F0502020204030204" pitchFamily="34" charset="0"/>
                <a:cs typeface="Calibri" panose="020F0502020204030204" pitchFamily="34" charset="0"/>
              </a:rPr>
              <a:t>As of today, PGD is still one of the strongest known attacks (it has some variants)</a:t>
            </a:r>
          </a:p>
          <a:p>
            <a:r>
              <a:rPr lang="en-US" sz="1700" b="1" dirty="0">
                <a:latin typeface="Calibri" panose="020F0502020204030204" pitchFamily="34" charset="0"/>
                <a:cs typeface="Calibri" panose="020F0502020204030204" pitchFamily="34" charset="0"/>
              </a:rPr>
              <a:t>Formulated Adversarial training as a Min-Max problem and showed that practically this optimization problem is tractable in practice using PGD</a:t>
            </a:r>
          </a:p>
          <a:p>
            <a:r>
              <a:rPr lang="en-US" sz="1700" b="1" dirty="0">
                <a:latin typeface="Calibri" panose="020F0502020204030204" pitchFamily="34" charset="0"/>
                <a:cs typeface="Calibri" panose="020F0502020204030204" pitchFamily="34" charset="0"/>
              </a:rPr>
              <a:t>State-of-the-art results on model robustness (until 2019~):</a:t>
            </a:r>
          </a:p>
          <a:p>
            <a:pPr lvl="1"/>
            <a:r>
              <a:rPr lang="en-US" sz="1500" b="1" dirty="0">
                <a:latin typeface="Calibri" panose="020F0502020204030204" pitchFamily="34" charset="0"/>
                <a:cs typeface="Calibri" panose="020F0502020204030204" pitchFamily="34" charset="0"/>
              </a:rPr>
              <a:t>MNIST: </a:t>
            </a:r>
            <a:r>
              <a:rPr lang="en-US" sz="1500" dirty="0">
                <a:latin typeface="Calibri" panose="020F0502020204030204" pitchFamily="34" charset="0"/>
                <a:cs typeface="Calibri" panose="020F0502020204030204" pitchFamily="34" charset="0"/>
              </a:rPr>
              <a:t>Robust accuracy of </a:t>
            </a:r>
            <a:r>
              <a:rPr lang="en-US" sz="1500" b="1" dirty="0">
                <a:latin typeface="Calibri" panose="020F0502020204030204" pitchFamily="34" charset="0"/>
                <a:cs typeface="Calibri" panose="020F0502020204030204" pitchFamily="34" charset="0"/>
              </a:rPr>
              <a:t>89.4%</a:t>
            </a:r>
            <a:r>
              <a:rPr lang="en-US" sz="1500" dirty="0">
                <a:latin typeface="Calibri" panose="020F0502020204030204" pitchFamily="34" charset="0"/>
                <a:cs typeface="Calibri" panose="020F0502020204030204" pitchFamily="34" charset="0"/>
              </a:rPr>
              <a:t> on white-box attack, and </a:t>
            </a:r>
            <a:r>
              <a:rPr lang="en-US" sz="1500" b="1" dirty="0">
                <a:latin typeface="Calibri" panose="020F0502020204030204" pitchFamily="34" charset="0"/>
                <a:cs typeface="Calibri" panose="020F0502020204030204" pitchFamily="34" charset="0"/>
              </a:rPr>
              <a:t>95.7%</a:t>
            </a:r>
            <a:r>
              <a:rPr lang="en-US" sz="1500" dirty="0">
                <a:latin typeface="Calibri" panose="020F0502020204030204" pitchFamily="34" charset="0"/>
                <a:cs typeface="Calibri" panose="020F0502020204030204" pitchFamily="34" charset="0"/>
              </a:rPr>
              <a:t> on black-box attack</a:t>
            </a:r>
          </a:p>
          <a:p>
            <a:pPr lvl="1"/>
            <a:r>
              <a:rPr lang="en-US" sz="1500" b="1" dirty="0">
                <a:latin typeface="Calibri" panose="020F0502020204030204" pitchFamily="34" charset="0"/>
                <a:cs typeface="Calibri" panose="020F0502020204030204" pitchFamily="34" charset="0"/>
              </a:rPr>
              <a:t>CIFAR10:</a:t>
            </a:r>
            <a:r>
              <a:rPr lang="en-US" sz="1500" dirty="0">
                <a:latin typeface="Calibri" panose="020F0502020204030204" pitchFamily="34" charset="0"/>
                <a:cs typeface="Calibri" panose="020F0502020204030204" pitchFamily="34" charset="0"/>
              </a:rPr>
              <a:t>Robust accuracy of </a:t>
            </a:r>
            <a:r>
              <a:rPr lang="en-US" sz="1500" b="1" dirty="0">
                <a:latin typeface="Calibri" panose="020F0502020204030204" pitchFamily="34" charset="0"/>
                <a:cs typeface="Calibri" panose="020F0502020204030204" pitchFamily="34" charset="0"/>
              </a:rPr>
              <a:t>45.8%</a:t>
            </a:r>
            <a:r>
              <a:rPr lang="en-US" sz="1500" dirty="0">
                <a:latin typeface="Calibri" panose="020F0502020204030204" pitchFamily="34" charset="0"/>
                <a:cs typeface="Calibri" panose="020F0502020204030204" pitchFamily="34" charset="0"/>
              </a:rPr>
              <a:t> on white-box attack, and </a:t>
            </a:r>
            <a:r>
              <a:rPr lang="en-US" sz="1500" b="1" dirty="0">
                <a:latin typeface="Calibri" panose="020F0502020204030204" pitchFamily="34" charset="0"/>
                <a:cs typeface="Calibri" panose="020F0502020204030204" pitchFamily="34" charset="0"/>
              </a:rPr>
              <a:t>64.2%</a:t>
            </a:r>
            <a:r>
              <a:rPr lang="en-US" sz="1500" dirty="0">
                <a:latin typeface="Calibri" panose="020F0502020204030204" pitchFamily="34" charset="0"/>
                <a:cs typeface="Calibri" panose="020F0502020204030204" pitchFamily="34" charset="0"/>
              </a:rPr>
              <a:t> on black-box attack</a:t>
            </a:r>
            <a:endParaRPr lang="en-US" sz="1500" b="1" dirty="0">
              <a:latin typeface="Calibri" panose="020F0502020204030204" pitchFamily="34" charset="0"/>
              <a:cs typeface="Calibri" panose="020F0502020204030204" pitchFamily="34" charset="0"/>
            </a:endParaRPr>
          </a:p>
          <a:p>
            <a:r>
              <a:rPr lang="en-US" sz="1700" b="1" dirty="0">
                <a:latin typeface="Calibri" panose="020F0502020204030204" pitchFamily="34" charset="0"/>
                <a:cs typeface="Calibri" panose="020F0502020204030204" pitchFamily="34" charset="0"/>
              </a:rPr>
              <a:t>Explored the connection between network capacity and adversarial robustness</a:t>
            </a:r>
          </a:p>
          <a:p>
            <a:pPr lvl="1"/>
            <a:endParaRPr lang="he-IL" sz="1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633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sz="2400" dirty="0">
                <a:latin typeface="Calibri" panose="020F0502020204030204" pitchFamily="34" charset="0"/>
                <a:cs typeface="Calibri" panose="020F0502020204030204" pitchFamily="34" charset="0"/>
              </a:rPr>
              <a:t>Bonus - Advanced Works</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787208" cy="4150602"/>
          </a:xfrm>
        </p:spPr>
        <p:txBody>
          <a:bodyPr>
            <a:normAutofit/>
          </a:bodyPr>
          <a:lstStyle/>
          <a:p>
            <a:r>
              <a:rPr lang="en-US" sz="1700" dirty="0">
                <a:latin typeface="+mn-lt"/>
                <a:cs typeface="Calibri" panose="020F0502020204030204" pitchFamily="34" charset="0"/>
              </a:rPr>
              <a:t>A wide range of adversarial training improvements were published following this paper:</a:t>
            </a:r>
          </a:p>
          <a:p>
            <a:pPr lvl="1"/>
            <a:r>
              <a:rPr lang="en-US" sz="1600" dirty="0">
                <a:cs typeface="Calibri" panose="020F0502020204030204" pitchFamily="34" charset="0"/>
              </a:rPr>
              <a:t>(CE is the cross-entropy loss)</a:t>
            </a:r>
            <a:endParaRPr lang="en-US" sz="1500" dirty="0">
              <a:latin typeface="+mn-lt"/>
              <a:cs typeface="Calibri" panose="020F0502020204030204" pitchFamily="34" charset="0"/>
            </a:endParaRPr>
          </a:p>
          <a:p>
            <a:endParaRPr lang="en-US" sz="1700" dirty="0">
              <a:latin typeface="+mn-lt"/>
              <a:cs typeface="Calibri" panose="020F0502020204030204" pitchFamily="34" charset="0"/>
            </a:endParaRPr>
          </a:p>
          <a:p>
            <a:endParaRPr lang="en-US" sz="1700" dirty="0">
              <a:latin typeface="+mn-lt"/>
              <a:cs typeface="Calibri" panose="020F0502020204030204" pitchFamily="34" charset="0"/>
            </a:endParaRPr>
          </a:p>
          <a:p>
            <a:endParaRPr lang="en-US" sz="1700" dirty="0">
              <a:latin typeface="+mn-lt"/>
              <a:cs typeface="Calibri" panose="020F0502020204030204" pitchFamily="34" charset="0"/>
            </a:endParaRPr>
          </a:p>
          <a:p>
            <a:endParaRPr lang="en-US" sz="1700" dirty="0">
              <a:latin typeface="+mn-lt"/>
              <a:cs typeface="Calibri" panose="020F0502020204030204" pitchFamily="34" charset="0"/>
            </a:endParaRPr>
          </a:p>
          <a:p>
            <a:r>
              <a:rPr lang="en-US" sz="1700" dirty="0">
                <a:latin typeface="+mn-lt"/>
                <a:cs typeface="Calibri" panose="020F0502020204030204" pitchFamily="34" charset="0"/>
              </a:rPr>
              <a:t>A new line of research focus on Adversarial weight perturbations (AWP)</a:t>
            </a:r>
          </a:p>
          <a:p>
            <a:pPr marL="449262" lvl="2" indent="0">
              <a:buNone/>
            </a:pPr>
            <a:endParaRPr lang="he-IL" sz="1500" dirty="0">
              <a:latin typeface="+mn-lt"/>
              <a:cs typeface="Calibri" panose="020F0502020204030204" pitchFamily="34" charset="0"/>
            </a:endParaRPr>
          </a:p>
        </p:txBody>
      </p:sp>
      <p:pic>
        <p:nvPicPr>
          <p:cNvPr id="5" name="Picture 4">
            <a:extLst>
              <a:ext uri="{FF2B5EF4-FFF2-40B4-BE49-F238E27FC236}">
                <a16:creationId xmlns:a16="http://schemas.microsoft.com/office/drawing/2014/main" id="{DC8D9128-9723-48EA-9B47-6D3AEA2AD811}"/>
              </a:ext>
            </a:extLst>
          </p:cNvPr>
          <p:cNvPicPr>
            <a:picLocks noChangeAspect="1"/>
          </p:cNvPicPr>
          <p:nvPr/>
        </p:nvPicPr>
        <p:blipFill>
          <a:blip r:embed="rId3"/>
          <a:stretch>
            <a:fillRect/>
          </a:stretch>
        </p:blipFill>
        <p:spPr>
          <a:xfrm>
            <a:off x="904545" y="1921396"/>
            <a:ext cx="6876256" cy="1245535"/>
          </a:xfrm>
          <a:prstGeom prst="rect">
            <a:avLst/>
          </a:prstGeom>
        </p:spPr>
      </p:pic>
      <p:pic>
        <p:nvPicPr>
          <p:cNvPr id="6" name="Picture 5">
            <a:extLst>
              <a:ext uri="{FF2B5EF4-FFF2-40B4-BE49-F238E27FC236}">
                <a16:creationId xmlns:a16="http://schemas.microsoft.com/office/drawing/2014/main" id="{5636B7C5-CB9C-4D05-8C0C-98D51633299F}"/>
              </a:ext>
            </a:extLst>
          </p:cNvPr>
          <p:cNvPicPr>
            <a:picLocks noChangeAspect="1"/>
          </p:cNvPicPr>
          <p:nvPr/>
        </p:nvPicPr>
        <p:blipFill>
          <a:blip r:embed="rId4"/>
          <a:stretch>
            <a:fillRect/>
          </a:stretch>
        </p:blipFill>
        <p:spPr>
          <a:xfrm>
            <a:off x="2267744" y="4009628"/>
            <a:ext cx="3955642" cy="504056"/>
          </a:xfrm>
          <a:prstGeom prst="rect">
            <a:avLst/>
          </a:prstGeom>
        </p:spPr>
      </p:pic>
    </p:spTree>
    <p:extLst>
      <p:ext uri="{BB962C8B-B14F-4D97-AF65-F5344CB8AC3E}">
        <p14:creationId xmlns:p14="http://schemas.microsoft.com/office/powerpoint/2010/main" val="1821449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Background: </a:t>
            </a:r>
            <a:r>
              <a:rPr lang="en-US" b="1" dirty="0">
                <a:latin typeface="IBM Plex Sans" panose="020B0503050000000000" pitchFamily="34" charset="0"/>
              </a:rPr>
              <a:t>the Era of Deep Learning</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420882"/>
          </a:xfrm>
        </p:spPr>
        <p:txBody>
          <a:bodyPr>
            <a:normAutofit/>
          </a:bodyPr>
          <a:lstStyle/>
          <a:p>
            <a:r>
              <a:rPr lang="en-US" sz="1800" dirty="0">
                <a:latin typeface="Calibri" panose="020F0502020204030204" pitchFamily="34" charset="0"/>
                <a:cs typeface="Calibri" panose="020F0502020204030204" pitchFamily="34" charset="0"/>
              </a:rPr>
              <a:t>Deep learning has shown great success in applications such as computer vision, and natural language processing</a:t>
            </a:r>
          </a:p>
          <a:p>
            <a:r>
              <a:rPr lang="en-US" sz="1800" dirty="0">
                <a:latin typeface="Calibri" panose="020F0502020204030204" pitchFamily="34" charset="0"/>
                <a:cs typeface="Calibri" panose="020F0502020204030204" pitchFamily="34" charset="0"/>
              </a:rPr>
              <a:t>ImageNet Large-Scale Visual Recognition Challenge (ILSVRC) winners:</a:t>
            </a:r>
          </a:p>
        </p:txBody>
      </p:sp>
      <p:pic>
        <p:nvPicPr>
          <p:cNvPr id="1026" name="Picture 2">
            <a:extLst>
              <a:ext uri="{FF2B5EF4-FFF2-40B4-BE49-F238E27FC236}">
                <a16:creationId xmlns:a16="http://schemas.microsoft.com/office/drawing/2014/main" id="{46E85FF6-714C-433D-9318-E7E8A49E7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712" y="2425452"/>
            <a:ext cx="6264696" cy="2745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818ACF-5AC1-4E25-8436-EF190125B642}"/>
              </a:ext>
            </a:extLst>
          </p:cNvPr>
          <p:cNvSpPr txBox="1"/>
          <p:nvPr/>
        </p:nvSpPr>
        <p:spPr>
          <a:xfrm rot="16200000">
            <a:off x="748700" y="3392624"/>
            <a:ext cx="1224136" cy="153888"/>
          </a:xfrm>
          <a:prstGeom prst="rect">
            <a:avLst/>
          </a:prstGeom>
          <a:noFill/>
        </p:spPr>
        <p:txBody>
          <a:bodyPr wrap="square" lIns="0" tIns="0" rIns="0" bIns="0" rtlCol="0">
            <a:spAutoFit/>
          </a:bodyPr>
          <a:lstStyle/>
          <a:p>
            <a:r>
              <a:rPr lang="en-US" sz="1000" dirty="0">
                <a:solidFill>
                  <a:srgbClr val="1D3649"/>
                </a:solidFill>
              </a:rPr>
              <a:t>Top-5 Error Rate</a:t>
            </a:r>
          </a:p>
        </p:txBody>
      </p:sp>
      <p:sp>
        <p:nvSpPr>
          <p:cNvPr id="5" name="Rectangle 4">
            <a:extLst>
              <a:ext uri="{FF2B5EF4-FFF2-40B4-BE49-F238E27FC236}">
                <a16:creationId xmlns:a16="http://schemas.microsoft.com/office/drawing/2014/main" id="{59F5FF46-B5A8-4058-B1CC-7E0AF7C1C6C6}"/>
              </a:ext>
            </a:extLst>
          </p:cNvPr>
          <p:cNvSpPr/>
          <p:nvPr/>
        </p:nvSpPr>
        <p:spPr>
          <a:xfrm>
            <a:off x="1437712" y="5170607"/>
            <a:ext cx="5859964" cy="215444"/>
          </a:xfrm>
          <a:prstGeom prst="rect">
            <a:avLst/>
          </a:prstGeom>
        </p:spPr>
        <p:txBody>
          <a:bodyPr wrap="square">
            <a:spAutoFit/>
          </a:bodyPr>
          <a:lstStyle/>
          <a:p>
            <a:r>
              <a:rPr lang="en-US" sz="800" dirty="0"/>
              <a:t>Source: https://iphysresearch.github.io/blog/post/dl_notes/cs231n/cs231n_9/</a:t>
            </a:r>
          </a:p>
        </p:txBody>
      </p:sp>
    </p:spTree>
    <p:extLst>
      <p:ext uri="{BB962C8B-B14F-4D97-AF65-F5344CB8AC3E}">
        <p14:creationId xmlns:p14="http://schemas.microsoft.com/office/powerpoint/2010/main" val="224958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104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Background: The era of Deep Learning</a:t>
            </a:r>
          </a:p>
        </p:txBody>
      </p:sp>
      <p:pic>
        <p:nvPicPr>
          <p:cNvPr id="2050" name="Picture 2">
            <a:extLst>
              <a:ext uri="{FF2B5EF4-FFF2-40B4-BE49-F238E27FC236}">
                <a16:creationId xmlns:a16="http://schemas.microsoft.com/office/drawing/2014/main" id="{BF78FE11-5371-4238-B330-930E824DC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4938"/>
            <a:ext cx="91440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10788CA-4E2F-4184-A579-ADA2E8D73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56707"/>
            <a:ext cx="4571999" cy="245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44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Background: </a:t>
            </a:r>
            <a:r>
              <a:rPr lang="en-US" b="1" dirty="0">
                <a:latin typeface="IBM Plex Sans" panose="020B0503050000000000" pitchFamily="34" charset="0"/>
              </a:rPr>
              <a:t>The Vulnerabilities of DNNs</a:t>
            </a:r>
          </a:p>
        </p:txBody>
      </p:sp>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643192" cy="3420882"/>
          </a:xfrm>
        </p:spPr>
        <p:txBody>
          <a:bodyPr>
            <a:normAutofit/>
          </a:bodyPr>
          <a:lstStyle/>
          <a:p>
            <a:r>
              <a:rPr lang="en-US" sz="1800" dirty="0">
                <a:latin typeface="Calibri" panose="020F0502020204030204" pitchFamily="34" charset="0"/>
                <a:cs typeface="Calibri" panose="020F0502020204030204" pitchFamily="34" charset="0"/>
              </a:rPr>
              <a:t>Deep learning-based models are constantly integrated into the center of security-critical systems, such as vision for autonomous cars and face recognition</a:t>
            </a:r>
          </a:p>
          <a:p>
            <a:r>
              <a:rPr lang="en-US" sz="1800" dirty="0">
                <a:latin typeface="Calibri" panose="020F0502020204030204" pitchFamily="34" charset="0"/>
                <a:cs typeface="Calibri" panose="020F0502020204030204" pitchFamily="34" charset="0"/>
              </a:rPr>
              <a:t>However, Deep Neural Networks were shown to be extremely vulnerable to small </a:t>
            </a:r>
            <a:r>
              <a:rPr lang="en-US" sz="1800" b="1" dirty="0">
                <a:latin typeface="Calibri" panose="020F0502020204030204" pitchFamily="34" charset="0"/>
                <a:cs typeface="Calibri" panose="020F0502020204030204" pitchFamily="34" charset="0"/>
              </a:rPr>
              <a:t>crafted</a:t>
            </a:r>
            <a:r>
              <a:rPr lang="en-US" sz="1800" dirty="0">
                <a:latin typeface="Calibri" panose="020F0502020204030204" pitchFamily="34" charset="0"/>
                <a:cs typeface="Calibri" panose="020F0502020204030204" pitchFamily="34" charset="0"/>
              </a:rPr>
              <a:t> perturbations to their inputs</a:t>
            </a:r>
          </a:p>
          <a:p>
            <a:r>
              <a:rPr lang="en-US" sz="1800" dirty="0">
                <a:latin typeface="Calibri" panose="020F0502020204030204" pitchFamily="34" charset="0"/>
                <a:cs typeface="Calibri" panose="020F0502020204030204" pitchFamily="34" charset="0"/>
              </a:rPr>
              <a:t>These examples are called </a:t>
            </a:r>
            <a:r>
              <a:rPr lang="en-US" sz="1800" b="1" i="1" dirty="0">
                <a:latin typeface="Calibri" panose="020F0502020204030204" pitchFamily="34" charset="0"/>
                <a:cs typeface="Calibri" panose="020F0502020204030204" pitchFamily="34" charset="0"/>
              </a:rPr>
              <a:t>adversarial examples </a:t>
            </a:r>
          </a:p>
          <a:p>
            <a:r>
              <a:rPr lang="en-US" sz="1800" dirty="0">
                <a:latin typeface="Calibri" panose="020F0502020204030204" pitchFamily="34" charset="0"/>
                <a:cs typeface="Calibri" panose="020F0502020204030204" pitchFamily="34" charset="0"/>
              </a:rPr>
              <a:t>Specifically, computer vision presents a particularly striking challenge: </a:t>
            </a:r>
            <a:r>
              <a:rPr lang="en-US" sz="1800" b="1" dirty="0">
                <a:latin typeface="Calibri" panose="020F0502020204030204" pitchFamily="34" charset="0"/>
                <a:cs typeface="Calibri" panose="020F0502020204030204" pitchFamily="34" charset="0"/>
              </a:rPr>
              <a:t>very small changes that are imperceptible to a human, manage to fool state-of-the-art neural networks with high confidence</a:t>
            </a:r>
          </a:p>
        </p:txBody>
      </p:sp>
    </p:spTree>
    <p:extLst>
      <p:ext uri="{BB962C8B-B14F-4D97-AF65-F5344CB8AC3E}">
        <p14:creationId xmlns:p14="http://schemas.microsoft.com/office/powerpoint/2010/main" val="31431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Background: </a:t>
            </a:r>
            <a:r>
              <a:rPr lang="en-US" b="1" dirty="0">
                <a:latin typeface="IBM Plex Sans" panose="020B0503050000000000" pitchFamily="34" charset="0"/>
              </a:rPr>
              <a:t>What are adversarial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647272" cy="4078594"/>
              </a:xfrm>
            </p:spPr>
            <p:txBody>
              <a:bodyPr>
                <a:normAutofit/>
              </a:bodyPr>
              <a:lstStyle/>
              <a:p>
                <a:r>
                  <a:rPr lang="en-US" sz="1800" b="1" i="1" dirty="0">
                    <a:latin typeface="Calibri" panose="020F0502020204030204" pitchFamily="34" charset="0"/>
                    <a:cs typeface="Calibri" panose="020F0502020204030204" pitchFamily="34" charset="0"/>
                  </a:rPr>
                  <a:t>Adversarial examples </a:t>
                </a:r>
                <a:r>
                  <a:rPr lang="en-US" sz="1800" dirty="0">
                    <a:latin typeface="Calibri" panose="020F0502020204030204" pitchFamily="34" charset="0"/>
                    <a:cs typeface="Calibri" panose="020F0502020204030204" pitchFamily="34" charset="0"/>
                  </a:rPr>
                  <a:t>are crafted by adding small </a:t>
                </a:r>
                <a:r>
                  <a:rPr lang="en-US" sz="1800" b="1" i="1" dirty="0">
                    <a:latin typeface="Calibri" panose="020F0502020204030204" pitchFamily="34" charset="0"/>
                    <a:cs typeface="Calibri" panose="020F0502020204030204" pitchFamily="34" charset="0"/>
                  </a:rPr>
                  <a:t>adversarial perturbations </a:t>
                </a:r>
                <a:r>
                  <a:rPr lang="en-US" sz="1800" dirty="0">
                    <a:latin typeface="Calibri" panose="020F0502020204030204" pitchFamily="34" charset="0"/>
                    <a:cs typeface="Calibri" panose="020F0502020204030204" pitchFamily="34" charset="0"/>
                  </a:rPr>
                  <a:t>to the inputs</a:t>
                </a:r>
              </a:p>
              <a:p>
                <a:r>
                  <a:rPr lang="en-US" sz="1800" dirty="0">
                    <a:latin typeface="Calibri" panose="020F0502020204030204" pitchFamily="34" charset="0"/>
                    <a:cs typeface="Calibri" panose="020F0502020204030204" pitchFamily="34" charset="0"/>
                  </a:rPr>
                  <a:t>These </a:t>
                </a:r>
                <a:r>
                  <a:rPr lang="en-US" sz="1800" b="1" i="1" dirty="0">
                    <a:latin typeface="Calibri" panose="020F0502020204030204" pitchFamily="34" charset="0"/>
                    <a:cs typeface="Calibri" panose="020F0502020204030204" pitchFamily="34" charset="0"/>
                  </a:rPr>
                  <a:t>adversarial perturbations</a:t>
                </a:r>
                <a:r>
                  <a:rPr lang="en-US" sz="1800" dirty="0">
                    <a:latin typeface="Calibri" panose="020F0502020204030204" pitchFamily="34" charset="0"/>
                    <a:cs typeface="Calibri" panose="020F0502020204030204" pitchFamily="34" charset="0"/>
                  </a:rPr>
                  <a:t> are found by optimizing the input to maximize the prediction error:</a:t>
                </a: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Where </a:t>
                </a:r>
                <a14:m>
                  <m:oMath xmlns:m="http://schemas.openxmlformats.org/officeDocument/2006/math">
                    <m:r>
                      <a:rPr lang="en-US" sz="1800">
                        <a:latin typeface="Cambria Math" panose="02040503050406030204" pitchFamily="18" charset="0"/>
                        <a:cs typeface="Calibri" panose="020F0502020204030204" pitchFamily="34" charset="0"/>
                      </a:rPr>
                      <m:t>𝑆</m:t>
                    </m:r>
                    <m:r>
                      <a:rPr lang="en-US" sz="180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a:latin typeface="Cambria Math" panose="02040503050406030204" pitchFamily="18" charset="0"/>
                            <a:cs typeface="Calibri" panose="020F0502020204030204" pitchFamily="34" charset="0"/>
                          </a:rPr>
                          <m:t>ℝ</m:t>
                        </m:r>
                      </m:e>
                      <m:sup>
                        <m:r>
                          <a:rPr lang="en-US" sz="1800">
                            <a:latin typeface="Cambria Math" panose="02040503050406030204" pitchFamily="18" charset="0"/>
                            <a:cs typeface="Calibri" panose="020F0502020204030204" pitchFamily="34" charset="0"/>
                          </a:rPr>
                          <m:t>𝑑</m:t>
                        </m:r>
                      </m:sup>
                    </m:sSup>
                  </m:oMath>
                </a14:m>
                <a:r>
                  <a:rPr lang="en-US" sz="1800" dirty="0">
                    <a:latin typeface="Calibri" panose="020F0502020204030204" pitchFamily="34" charset="0"/>
                    <a:cs typeface="Calibri" panose="020F0502020204030204" pitchFamily="34" charset="0"/>
                  </a:rPr>
                  <a:t> is the set of allowed perturbations on sample </a:t>
                </a:r>
                <a14:m>
                  <m:oMath xmlns:m="http://schemas.openxmlformats.org/officeDocument/2006/math">
                    <m:r>
                      <a:rPr lang="en-US" sz="1800">
                        <a:latin typeface="Cambria Math" panose="02040503050406030204" pitchFamily="18" charset="0"/>
                        <a:cs typeface="Calibri" panose="020F0502020204030204" pitchFamily="34" charset="0"/>
                      </a:rPr>
                      <m:t>𝑥</m:t>
                    </m:r>
                    <m:r>
                      <a:rPr lang="en-US" sz="1800">
                        <a:latin typeface="Cambria Math" panose="02040503050406030204" pitchFamily="18" charset="0"/>
                        <a:cs typeface="Calibri" panose="020F0502020204030204" pitchFamily="34" charset="0"/>
                      </a:rPr>
                      <m:t>⊆</m:t>
                    </m:r>
                    <m:sSup>
                      <m:sSupPr>
                        <m:ctrlPr>
                          <a:rPr lang="en-US" sz="1800" i="1">
                            <a:latin typeface="Cambria Math" panose="02040503050406030204" pitchFamily="18" charset="0"/>
                            <a:cs typeface="Calibri" panose="020F0502020204030204" pitchFamily="34" charset="0"/>
                          </a:rPr>
                        </m:ctrlPr>
                      </m:sSupPr>
                      <m:e>
                        <m:r>
                          <a:rPr lang="en-US" sz="1800">
                            <a:latin typeface="Cambria Math" panose="02040503050406030204" pitchFamily="18" charset="0"/>
                            <a:cs typeface="Calibri" panose="020F0502020204030204" pitchFamily="34" charset="0"/>
                          </a:rPr>
                          <m:t>ℝ</m:t>
                        </m:r>
                      </m:e>
                      <m:sup>
                        <m:r>
                          <a:rPr lang="en-US" sz="1800">
                            <a:latin typeface="Cambria Math" panose="02040503050406030204" pitchFamily="18" charset="0"/>
                            <a:cs typeface="Calibri" panose="020F0502020204030204" pitchFamily="34" charset="0"/>
                          </a:rPr>
                          <m:t>𝑑</m:t>
                        </m:r>
                      </m:sup>
                    </m:sSup>
                  </m:oMath>
                </a14:m>
                <a:endParaRPr lang="en-US" sz="1800" dirty="0">
                  <a:latin typeface="Calibri" panose="020F0502020204030204" pitchFamily="34" charset="0"/>
                  <a:cs typeface="Calibri" panose="020F0502020204030204" pitchFamily="34" charset="0"/>
                </a:endParaRPr>
              </a:p>
              <a:p>
                <a14:m>
                  <m:oMath xmlns:m="http://schemas.openxmlformats.org/officeDocument/2006/math">
                    <m:r>
                      <a:rPr lang="en-US" sz="1800">
                        <a:latin typeface="Cambria Math" panose="02040503050406030204" pitchFamily="18" charset="0"/>
                        <a:cs typeface="Calibri" panose="020F0502020204030204" pitchFamily="34" charset="0"/>
                      </a:rPr>
                      <m:t>𝑆</m:t>
                    </m:r>
                  </m:oMath>
                </a14:m>
                <a:r>
                  <a:rPr lang="en-US" sz="1800" dirty="0">
                    <a:latin typeface="Calibri" panose="020F0502020204030204" pitchFamily="34" charset="0"/>
                    <a:cs typeface="Calibri" panose="020F0502020204030204" pitchFamily="34" charset="0"/>
                  </a:rPr>
                  <a:t> can be for example the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a:latin typeface="Cambria Math" panose="02040503050406030204" pitchFamily="18" charset="0"/>
                            <a:cs typeface="Calibri" panose="020F0502020204030204" pitchFamily="34" charset="0"/>
                          </a:rPr>
                          <m:t>ℓ</m:t>
                        </m:r>
                      </m:e>
                      <m:sub>
                        <m:r>
                          <a:rPr lang="en-US" sz="1800">
                            <a:latin typeface="Cambria Math" panose="02040503050406030204" pitchFamily="18" charset="0"/>
                            <a:cs typeface="Calibri" panose="020F0502020204030204" pitchFamily="34" charset="0"/>
                          </a:rPr>
                          <m:t>∞</m:t>
                        </m:r>
                      </m:sub>
                    </m:sSub>
                  </m:oMath>
                </a14:m>
                <a:r>
                  <a:rPr lang="en-US" sz="1800" dirty="0">
                    <a:latin typeface="Calibri" panose="020F0502020204030204" pitchFamily="34" charset="0"/>
                    <a:cs typeface="Calibri" panose="020F0502020204030204" pitchFamily="34" charset="0"/>
                  </a:rPr>
                  <a:t> norm such that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d>
                          <m:dPr>
                            <m:begChr m:val="‖"/>
                            <m:endChr m:val="‖"/>
                            <m:ctrlPr>
                              <a:rPr lang="en-US" sz="1800" i="1">
                                <a:latin typeface="Cambria Math" panose="02040503050406030204" pitchFamily="18" charset="0"/>
                                <a:cs typeface="Calibri" panose="020F0502020204030204" pitchFamily="34" charset="0"/>
                              </a:rPr>
                            </m:ctrlPr>
                          </m:dPr>
                          <m:e>
                            <m:r>
                              <a:rPr lang="en-US" sz="1800">
                                <a:latin typeface="Cambria Math" panose="02040503050406030204" pitchFamily="18" charset="0"/>
                                <a:cs typeface="Calibri" panose="020F0502020204030204" pitchFamily="34" charset="0"/>
                              </a:rPr>
                              <m:t>𝛿</m:t>
                            </m:r>
                          </m:e>
                        </m:d>
                      </m:e>
                      <m:sub>
                        <m:r>
                          <a:rPr lang="en-US" sz="1800">
                            <a:latin typeface="Cambria Math" panose="02040503050406030204" pitchFamily="18" charset="0"/>
                            <a:cs typeface="Calibri" panose="020F0502020204030204" pitchFamily="34" charset="0"/>
                          </a:rPr>
                          <m:t>∞</m:t>
                        </m:r>
                      </m:sub>
                    </m:sSub>
                    <m:r>
                      <a:rPr lang="en-US" sz="1800">
                        <a:latin typeface="Cambria Math" panose="02040503050406030204" pitchFamily="18" charset="0"/>
                        <a:cs typeface="Calibri" panose="020F0502020204030204" pitchFamily="34" charset="0"/>
                      </a:rPr>
                      <m:t>&lt;</m:t>
                    </m:r>
                    <m:r>
                      <a:rPr lang="en-US" sz="1800" i="1">
                        <a:latin typeface="Cambria Math" panose="02040503050406030204" pitchFamily="18" charset="0"/>
                        <a:cs typeface="Calibri" panose="020F0502020204030204" pitchFamily="34" charset="0"/>
                      </a:rPr>
                      <m:t>𝜖</m:t>
                    </m:r>
                  </m:oMath>
                </a14:m>
                <a:r>
                  <a:rPr lang="en-US" sz="1800" dirty="0">
                    <a:latin typeface="Calibri" panose="020F0502020204030204" pitchFamily="34" charset="0"/>
                    <a:cs typeface="Calibri" panose="020F0502020204030204" pitchFamily="34" charset="0"/>
                  </a:rPr>
                  <a:t> </a:t>
                </a:r>
              </a:p>
              <a:p>
                <a:r>
                  <a:rPr lang="en-US" sz="1800" dirty="0">
                    <a:latin typeface="Calibri" panose="020F0502020204030204" pitchFamily="34" charset="0"/>
                    <a:cs typeface="Calibri" panose="020F0502020204030204" pitchFamily="34" charset="0"/>
                  </a:rPr>
                  <a:t>This problem is np-hard in general (infinite number of possible perturbations)</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647272" cy="4078594"/>
              </a:xfrm>
              <a:blipFill>
                <a:blip r:embed="rId3"/>
                <a:stretch>
                  <a:fillRect l="-1675" t="-598" r="-14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1D0A9DC-DEE0-4EB2-A712-C501EA5CFF55}"/>
              </a:ext>
            </a:extLst>
          </p:cNvPr>
          <p:cNvPicPr>
            <a:picLocks noChangeAspect="1"/>
          </p:cNvPicPr>
          <p:nvPr/>
        </p:nvPicPr>
        <p:blipFill>
          <a:blip r:embed="rId4"/>
          <a:stretch>
            <a:fillRect/>
          </a:stretch>
        </p:blipFill>
        <p:spPr>
          <a:xfrm>
            <a:off x="3135225" y="2493623"/>
            <a:ext cx="2143125" cy="609600"/>
          </a:xfrm>
          <a:prstGeom prst="rect">
            <a:avLst/>
          </a:prstGeom>
        </p:spPr>
      </p:pic>
      <p:pic>
        <p:nvPicPr>
          <p:cNvPr id="5" name="Picture 4">
            <a:extLst>
              <a:ext uri="{FF2B5EF4-FFF2-40B4-BE49-F238E27FC236}">
                <a16:creationId xmlns:a16="http://schemas.microsoft.com/office/drawing/2014/main" id="{71B89611-43A6-42B2-9F5D-E6B2FDA0B4BF}"/>
              </a:ext>
            </a:extLst>
          </p:cNvPr>
          <p:cNvPicPr>
            <a:picLocks noChangeAspect="1"/>
          </p:cNvPicPr>
          <p:nvPr/>
        </p:nvPicPr>
        <p:blipFill>
          <a:blip r:embed="rId5"/>
          <a:stretch>
            <a:fillRect/>
          </a:stretch>
        </p:blipFill>
        <p:spPr>
          <a:xfrm>
            <a:off x="6372200" y="1993404"/>
            <a:ext cx="2571807" cy="1296144"/>
          </a:xfrm>
          <a:prstGeom prst="rect">
            <a:avLst/>
          </a:prstGeom>
        </p:spPr>
      </p:pic>
    </p:spTree>
    <p:extLst>
      <p:ext uri="{BB962C8B-B14F-4D97-AF65-F5344CB8AC3E}">
        <p14:creationId xmlns:p14="http://schemas.microsoft.com/office/powerpoint/2010/main" val="131093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p:txBody>
          <a:bodyPr/>
          <a:lstStyle/>
          <a:p>
            <a:r>
              <a:rPr lang="en-US" dirty="0">
                <a:latin typeface="IBM Plex Sans" panose="020B0503050000000000" pitchFamily="34" charset="0"/>
              </a:rPr>
              <a:t>Background: </a:t>
            </a:r>
            <a:r>
              <a:rPr lang="en-US" b="1" dirty="0">
                <a:latin typeface="IBM Plex Sans" panose="020B0503050000000000" pitchFamily="34" charset="0"/>
              </a:rPr>
              <a:t>How to craft adversarial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79F700-1AC7-4C27-808A-38800A8498CB}"/>
                  </a:ext>
                </a:extLst>
              </p:cNvPr>
              <p:cNvSpPr>
                <a:spLocks noGrp="1"/>
              </p:cNvSpPr>
              <p:nvPr>
                <p:ph sz="quarter" idx="14"/>
              </p:nvPr>
            </p:nvSpPr>
            <p:spPr>
              <a:xfrm>
                <a:off x="457200" y="795130"/>
                <a:ext cx="7499176" cy="3790562"/>
              </a:xfrm>
            </p:spPr>
            <p:txBody>
              <a:bodyPr>
                <a:normAutofit/>
              </a:bodyPr>
              <a:lstStyle/>
              <a:p>
                <a:r>
                  <a:rPr lang="en-US" sz="1800" dirty="0">
                    <a:latin typeface="Calibri" panose="020F0502020204030204" pitchFamily="34" charset="0"/>
                    <a:cs typeface="Calibri" panose="020F0502020204030204" pitchFamily="34" charset="0"/>
                  </a:rPr>
                  <a:t>So how we approximate this maximization problem? Gradient ascent!</a:t>
                </a:r>
              </a:p>
              <a:p>
                <a:r>
                  <a:rPr lang="en-US" sz="1800" dirty="0">
                    <a:latin typeface="Calibri" panose="020F0502020204030204" pitchFamily="34" charset="0"/>
                    <a:cs typeface="Calibri" panose="020F0502020204030204" pitchFamily="34" charset="0"/>
                  </a:rPr>
                  <a:t>We take a step in the direction of the gradient w.r.t the input that maximize the loss:</a:t>
                </a:r>
              </a:p>
              <a:p>
                <a:endParaRPr lang="en-US" sz="1800"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alibri" panose="020F0502020204030204" pitchFamily="34" charset="0"/>
                        </a:rPr>
                        <m:t>𝛿</m:t>
                      </m:r>
                      <m:r>
                        <a:rPr lang="en-US" sz="2400" b="0" i="1" smtClean="0">
                          <a:latin typeface="Cambria Math" panose="02040503050406030204" pitchFamily="18" charset="0"/>
                          <a:cs typeface="Calibri" panose="020F0502020204030204" pitchFamily="34" charset="0"/>
                        </a:rPr>
                        <m:t>=</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𝜖</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𝑠𝑖</m:t>
                          </m:r>
                          <m:r>
                            <m:rPr>
                              <m:sty m:val="p"/>
                            </m:rPr>
                            <a:rPr lang="en-US" sz="2400" b="0" i="0" smtClean="0">
                              <a:latin typeface="Cambria Math" panose="02040503050406030204" pitchFamily="18" charset="0"/>
                              <a:cs typeface="Calibri" panose="020F0502020204030204" pitchFamily="34" charset="0"/>
                            </a:rPr>
                            <m:t>gn</m:t>
                          </m:r>
                          <m:r>
                            <a:rPr lang="en-US" sz="2400" b="0" i="0" smtClean="0">
                              <a:latin typeface="Cambria Math" panose="02040503050406030204" pitchFamily="18" charset="0"/>
                              <a:cs typeface="Calibri" panose="020F0502020204030204" pitchFamily="34" charset="0"/>
                            </a:rPr>
                            <m:t>(</m:t>
                          </m:r>
                          <m:r>
                            <m:rPr>
                              <m:sty m:val="p"/>
                            </m:rPr>
                            <a:rPr lang="en-US" sz="2400" b="0" i="0" smtClean="0">
                              <a:latin typeface="Cambria Math" panose="02040503050406030204" pitchFamily="18" charset="0"/>
                              <a:cs typeface="Calibri" panose="020F0502020204030204" pitchFamily="34" charset="0"/>
                            </a:rPr>
                            <m:t>∇</m:t>
                          </m:r>
                        </m:e>
                        <m:sub>
                          <m:r>
                            <a:rPr lang="en-US" sz="2400" b="0" i="1" smtClean="0">
                              <a:latin typeface="Cambria Math" panose="02040503050406030204" pitchFamily="18" charset="0"/>
                              <a:cs typeface="Calibri" panose="020F0502020204030204" pitchFamily="34" charset="0"/>
                            </a:rPr>
                            <m:t>𝑥</m:t>
                          </m:r>
                        </m:sub>
                      </m:sSub>
                      <m:r>
                        <a:rPr lang="en-US" sz="2400" b="0" i="1" smtClean="0">
                          <a:latin typeface="Cambria Math" panose="02040503050406030204" pitchFamily="18" charset="0"/>
                          <a:cs typeface="Calibri" panose="020F0502020204030204" pitchFamily="34" charset="0"/>
                        </a:rPr>
                        <m:t>𝐿</m:t>
                      </m:r>
                      <m:d>
                        <m:dPr>
                          <m:ctrlPr>
                            <a:rPr lang="en-US" sz="2400" b="0" i="1" smtClean="0">
                              <a:latin typeface="Cambria Math" panose="02040503050406030204" pitchFamily="18" charset="0"/>
                              <a:cs typeface="Calibri" panose="020F0502020204030204" pitchFamily="34" charset="0"/>
                            </a:rPr>
                          </m:ctrlPr>
                        </m:dPr>
                        <m:e>
                          <m:r>
                            <m:rPr>
                              <m:sty m:val="p"/>
                            </m:rPr>
                            <a:rPr lang="en-US" sz="2400" b="0" i="0" smtClean="0">
                              <a:latin typeface="Cambria Math" panose="02040503050406030204" pitchFamily="18" charset="0"/>
                              <a:cs typeface="Calibri" panose="020F0502020204030204" pitchFamily="34" charset="0"/>
                            </a:rPr>
                            <m:t>Θ</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𝑦</m:t>
                          </m:r>
                        </m:e>
                      </m:d>
                      <m:r>
                        <a:rPr lang="en-US" sz="2400" b="0" i="1" smtClean="0">
                          <a:latin typeface="Cambria Math" panose="02040503050406030204" pitchFamily="18" charset="0"/>
                          <a:cs typeface="Calibri" panose="020F0502020204030204" pitchFamily="34" charset="0"/>
                        </a:rPr>
                        <m:t>)</m:t>
                      </m:r>
                    </m:oMath>
                  </m:oMathPara>
                </a14:m>
                <a:endParaRPr lang="en-US" sz="2400" dirty="0">
                  <a:latin typeface="Calibri" panose="020F0502020204030204" pitchFamily="34" charset="0"/>
                  <a:cs typeface="Calibri" panose="020F050202020403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cs typeface="Calibri" panose="020F0502020204030204" pitchFamily="34" charset="0"/>
                            </a:rPr>
                          </m:ctrlPr>
                        </m:sSupPr>
                        <m:e>
                          <m:r>
                            <a:rPr lang="en-US" sz="2400" b="0" i="1" smtClean="0">
                              <a:latin typeface="Cambria Math" panose="02040503050406030204" pitchFamily="18" charset="0"/>
                              <a:cs typeface="Calibri" panose="020F0502020204030204" pitchFamily="34" charset="0"/>
                            </a:rPr>
                            <m:t>𝑥</m:t>
                          </m:r>
                        </m:e>
                        <m:sup>
                          <m:r>
                            <a:rPr lang="en-US" sz="2400" b="0" i="1" smtClean="0">
                              <a:latin typeface="Cambria Math" panose="02040503050406030204" pitchFamily="18" charset="0"/>
                              <a:cs typeface="Calibri" panose="020F0502020204030204" pitchFamily="34" charset="0"/>
                            </a:rPr>
                            <m:t>′</m:t>
                          </m:r>
                        </m:sup>
                      </m:sSup>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𝑥</m:t>
                      </m:r>
                      <m:r>
                        <a:rPr lang="en-US" sz="2400" b="0" i="1" smtClean="0">
                          <a:latin typeface="Cambria Math" panose="02040503050406030204" pitchFamily="18" charset="0"/>
                          <a:cs typeface="Calibri" panose="020F0502020204030204" pitchFamily="34" charset="0"/>
                        </a:rPr>
                        <m:t>+</m:t>
                      </m:r>
                      <m:r>
                        <a:rPr lang="en-US" sz="2400" b="0" i="1" smtClean="0">
                          <a:latin typeface="Cambria Math" panose="02040503050406030204" pitchFamily="18" charset="0"/>
                          <a:cs typeface="Calibri" panose="020F0502020204030204" pitchFamily="34" charset="0"/>
                        </a:rPr>
                        <m:t>𝛿</m:t>
                      </m:r>
                    </m:oMath>
                  </m:oMathPara>
                </a14:m>
                <a:endParaRPr lang="en-US" sz="24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Where epsilon is a step size parameter</a:t>
                </a:r>
              </a:p>
              <a:p>
                <a:r>
                  <a:rPr lang="en-US" sz="1800" dirty="0">
                    <a:latin typeface="Calibri" panose="020F0502020204030204" pitchFamily="34" charset="0"/>
                    <a:cs typeface="Calibri" panose="020F0502020204030204" pitchFamily="34" charset="0"/>
                  </a:rPr>
                  <a:t>This method is called the “Fast Gradient Sign Method” (FGSM)</a:t>
                </a:r>
              </a:p>
              <a:p>
                <a:r>
                  <a:rPr lang="en-US" sz="1800" dirty="0">
                    <a:latin typeface="Calibri" panose="020F0502020204030204" pitchFamily="34" charset="0"/>
                    <a:cs typeface="Calibri" panose="020F0502020204030204" pitchFamily="34" charset="0"/>
                  </a:rPr>
                  <a:t>This process can be efficiently calculated using back-propagation</a:t>
                </a:r>
              </a:p>
              <a:p>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8579F700-1AC7-4C27-808A-38800A8498CB}"/>
                  </a:ext>
                </a:extLst>
              </p:cNvPr>
              <p:cNvSpPr>
                <a:spLocks noGrp="1" noRot="1" noChangeAspect="1" noMove="1" noResize="1" noEditPoints="1" noAdjustHandles="1" noChangeArrowheads="1" noChangeShapeType="1" noTextEdit="1"/>
              </p:cNvSpPr>
              <p:nvPr>
                <p:ph sz="quarter" idx="14"/>
              </p:nvPr>
            </p:nvSpPr>
            <p:spPr>
              <a:xfrm>
                <a:off x="457200" y="795130"/>
                <a:ext cx="7499176" cy="3790562"/>
              </a:xfrm>
              <a:blipFill>
                <a:blip r:embed="rId3"/>
                <a:stretch>
                  <a:fillRect l="-1707" t="-643" b="-161"/>
                </a:stretch>
              </a:blipFill>
            </p:spPr>
            <p:txBody>
              <a:bodyPr/>
              <a:lstStyle/>
              <a:p>
                <a:r>
                  <a:rPr lang="en-US">
                    <a:noFill/>
                  </a:rPr>
                  <a:t> </a:t>
                </a:r>
              </a:p>
            </p:txBody>
          </p:sp>
        </mc:Fallback>
      </mc:AlternateContent>
    </p:spTree>
    <p:extLst>
      <p:ext uri="{BB962C8B-B14F-4D97-AF65-F5344CB8AC3E}">
        <p14:creationId xmlns:p14="http://schemas.microsoft.com/office/powerpoint/2010/main" val="2234753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a:xfrm>
            <a:off x="454269" y="225965"/>
            <a:ext cx="8231583" cy="345535"/>
          </a:xfrm>
        </p:spPr>
        <p:txBody>
          <a:bodyPr anchor="t">
            <a:normAutofit/>
          </a:bodyPr>
          <a:lstStyle/>
          <a:p>
            <a:r>
              <a:rPr lang="en-US" dirty="0"/>
              <a:t>Background: </a:t>
            </a:r>
            <a:r>
              <a:rPr lang="en-US" b="1" dirty="0"/>
              <a:t>Adversarial example #1</a:t>
            </a:r>
          </a:p>
        </p:txBody>
      </p:sp>
      <p:pic>
        <p:nvPicPr>
          <p:cNvPr id="4" name="Picture 3">
            <a:extLst>
              <a:ext uri="{FF2B5EF4-FFF2-40B4-BE49-F238E27FC236}">
                <a16:creationId xmlns:a16="http://schemas.microsoft.com/office/drawing/2014/main" id="{0D52B25E-CEC8-47AF-9562-20182DECC16F}"/>
              </a:ext>
            </a:extLst>
          </p:cNvPr>
          <p:cNvPicPr>
            <a:picLocks noChangeAspect="1"/>
          </p:cNvPicPr>
          <p:nvPr/>
        </p:nvPicPr>
        <p:blipFill rotWithShape="1">
          <a:blip r:embed="rId3"/>
          <a:srcRect r="756" b="31751"/>
          <a:stretch/>
        </p:blipFill>
        <p:spPr>
          <a:xfrm>
            <a:off x="506671" y="1417340"/>
            <a:ext cx="8126777" cy="2808312"/>
          </a:xfrm>
          <a:prstGeom prst="rect">
            <a:avLst/>
          </a:prstGeom>
          <a:noFill/>
        </p:spPr>
      </p:pic>
    </p:spTree>
    <p:extLst>
      <p:ext uri="{BB962C8B-B14F-4D97-AF65-F5344CB8AC3E}">
        <p14:creationId xmlns:p14="http://schemas.microsoft.com/office/powerpoint/2010/main" val="140849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a:xfrm>
            <a:off x="454269" y="225965"/>
            <a:ext cx="8231583" cy="345535"/>
          </a:xfrm>
        </p:spPr>
        <p:txBody>
          <a:bodyPr anchor="t">
            <a:normAutofit/>
          </a:bodyPr>
          <a:lstStyle/>
          <a:p>
            <a:r>
              <a:rPr lang="en-US" dirty="0"/>
              <a:t>Background: </a:t>
            </a:r>
            <a:r>
              <a:rPr lang="en-US" b="1" dirty="0"/>
              <a:t>Adversarial example</a:t>
            </a:r>
            <a:r>
              <a:rPr lang="he-IL" b="1" dirty="0"/>
              <a:t> </a:t>
            </a:r>
            <a:r>
              <a:rPr lang="en-US" b="1" dirty="0"/>
              <a:t>#2</a:t>
            </a:r>
          </a:p>
        </p:txBody>
      </p:sp>
      <p:pic>
        <p:nvPicPr>
          <p:cNvPr id="3" name="Picture 2">
            <a:extLst>
              <a:ext uri="{FF2B5EF4-FFF2-40B4-BE49-F238E27FC236}">
                <a16:creationId xmlns:a16="http://schemas.microsoft.com/office/drawing/2014/main" id="{16DD3A54-7564-4773-BE3B-CCB51B26CFE2}"/>
              </a:ext>
            </a:extLst>
          </p:cNvPr>
          <p:cNvPicPr>
            <a:picLocks noChangeAspect="1"/>
          </p:cNvPicPr>
          <p:nvPr/>
        </p:nvPicPr>
        <p:blipFill>
          <a:blip r:embed="rId3"/>
          <a:stretch>
            <a:fillRect/>
          </a:stretch>
        </p:blipFill>
        <p:spPr>
          <a:xfrm>
            <a:off x="1653702" y="914400"/>
            <a:ext cx="5836595" cy="4114800"/>
          </a:xfrm>
          <a:prstGeom prst="rect">
            <a:avLst/>
          </a:prstGeom>
          <a:noFill/>
        </p:spPr>
      </p:pic>
    </p:spTree>
    <p:extLst>
      <p:ext uri="{BB962C8B-B14F-4D97-AF65-F5344CB8AC3E}">
        <p14:creationId xmlns:p14="http://schemas.microsoft.com/office/powerpoint/2010/main" val="405133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5276-5604-4AD0-BF93-27C300C77A0E}"/>
              </a:ext>
            </a:extLst>
          </p:cNvPr>
          <p:cNvSpPr>
            <a:spLocks noGrp="1"/>
          </p:cNvSpPr>
          <p:nvPr>
            <p:ph type="title"/>
          </p:nvPr>
        </p:nvSpPr>
        <p:spPr>
          <a:xfrm>
            <a:off x="454269" y="225965"/>
            <a:ext cx="8231583" cy="345535"/>
          </a:xfrm>
        </p:spPr>
        <p:txBody>
          <a:bodyPr anchor="t">
            <a:normAutofit/>
          </a:bodyPr>
          <a:lstStyle/>
          <a:p>
            <a:r>
              <a:rPr lang="en-US" dirty="0"/>
              <a:t>Background: </a:t>
            </a:r>
            <a:r>
              <a:rPr lang="en-US" b="1" dirty="0"/>
              <a:t>Research Community Interest</a:t>
            </a:r>
          </a:p>
        </p:txBody>
      </p:sp>
      <p:pic>
        <p:nvPicPr>
          <p:cNvPr id="7" name="Picture 2">
            <a:extLst>
              <a:ext uri="{FF2B5EF4-FFF2-40B4-BE49-F238E27FC236}">
                <a16:creationId xmlns:a16="http://schemas.microsoft.com/office/drawing/2014/main" id="{2F9812E8-05C8-4532-973E-77573E9C6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89248"/>
            <a:ext cx="6048672"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E9B857-5B31-4211-A233-1178FBBCA461}"/>
              </a:ext>
            </a:extLst>
          </p:cNvPr>
          <p:cNvSpPr/>
          <p:nvPr/>
        </p:nvSpPr>
        <p:spPr>
          <a:xfrm>
            <a:off x="0" y="5157279"/>
            <a:ext cx="4572000" cy="215444"/>
          </a:xfrm>
          <a:prstGeom prst="rect">
            <a:avLst/>
          </a:prstGeom>
        </p:spPr>
        <p:txBody>
          <a:bodyPr>
            <a:spAutoFit/>
          </a:bodyPr>
          <a:lstStyle/>
          <a:p>
            <a:r>
              <a:rPr lang="en-US" sz="800" dirty="0"/>
              <a:t>https://nicholas.carlini.com/writing/2019/all-adversarial-example-papers.html</a:t>
            </a:r>
          </a:p>
        </p:txBody>
      </p:sp>
    </p:spTree>
    <p:extLst>
      <p:ext uri="{BB962C8B-B14F-4D97-AF65-F5344CB8AC3E}">
        <p14:creationId xmlns:p14="http://schemas.microsoft.com/office/powerpoint/2010/main" val="2926852825"/>
      </p:ext>
    </p:extLst>
  </p:cSld>
  <p:clrMapOvr>
    <a:masterClrMapping/>
  </p:clrMapOvr>
</p:sld>
</file>

<file path=ppt/theme/theme1.xml><?xml version="1.0" encoding="utf-8"?>
<a:theme xmlns:a="http://schemas.openxmlformats.org/drawingml/2006/main" name="IBM Security 16x10 Defualt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BM Security_2016-04-27">
      <a:majorFont>
        <a:latin typeface="Arial"/>
        <a:ea typeface="ＭＳ Ｐゴシック"/>
        <a:cs typeface=""/>
      </a:majorFont>
      <a:minorFont>
        <a:latin typeface="Arial"/>
        <a:ea typeface="ＭＳ Ｐゴシック"/>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ap="flat" cmpd="sng" algn="ctr">
          <a:no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0" i="0" u="none" strike="noStrike" kern="0" cap="none" spc="0" normalizeH="0" baseline="0" noProof="0" dirty="0" smtClean="0">
            <a:ln>
              <a:noFill/>
            </a:ln>
            <a:solidFill>
              <a:schemeClr val="bg1"/>
            </a:solidFill>
            <a:effectLst/>
            <a:uLnTx/>
            <a:uFillTx/>
            <a:ea typeface="+mn-ea"/>
            <a:cs typeface="Arial" panose="020B0604020202020204" pitchFamily="34"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solidFill>
              <a:srgbClr val="1D3649"/>
            </a:solidFill>
          </a:defRPr>
        </a:defPPr>
      </a:lstStyle>
    </a:txDef>
  </a:objectDefaults>
  <a:extraClrSchemeLst/>
  <a:extLst>
    <a:ext uri="{05A4C25C-085E-4340-85A3-A5531E510DB2}">
      <thm15:themeFamily xmlns:thm15="http://schemas.microsoft.com/office/thememl/2012/main" name="IBMSecurity_16x10_DefaultTemplate.potx" id="{BAA79FE0-ED42-4974-9A38-BB6C28441DCF}" vid="{2D469C31-5785-4E90-A299-4B66ED8A9E20}"/>
    </a:ext>
  </a:extLst>
</a:theme>
</file>

<file path=ppt/theme/theme2.xml><?xml version="1.0" encoding="utf-8"?>
<a:theme xmlns:a="http://schemas.openxmlformats.org/drawingml/2006/main" name="1_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BBVA Trusteer Global Kickoff Workshop - June 20th - masterset" id="{FE4FE0D5-8A7A-4C50-828D-5EF5E8B5A468}" vid="{CCB7A913-FE1B-45CC-9AD5-9D9C7B752667}"/>
    </a:ext>
  </a:extLst>
</a:theme>
</file>

<file path=ppt/theme/theme3.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5198</Words>
  <Application>Microsoft Macintosh PowerPoint</Application>
  <PresentationFormat>On-screen Show (16:10)</PresentationFormat>
  <Paragraphs>419</Paragraphs>
  <Slides>31</Slides>
  <Notes>29</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.AppleSystemUIFont</vt:lpstr>
      <vt:lpstr>Arial</vt:lpstr>
      <vt:lpstr>Calibri</vt:lpstr>
      <vt:lpstr>Cambria Math</vt:lpstr>
      <vt:lpstr>HelvNeue Light for IBM</vt:lpstr>
      <vt:lpstr>IBM Plex Sans</vt:lpstr>
      <vt:lpstr>System Font Regular</vt:lpstr>
      <vt:lpstr>Wingdings</vt:lpstr>
      <vt:lpstr>IBM Security 16x10 Defualt Template</vt:lpstr>
      <vt:lpstr>1_IBM Security Master Presentation - Arial</vt:lpstr>
      <vt:lpstr>IBM Security Master Presentation - Arial</vt:lpstr>
      <vt:lpstr>PowerPoint Presentation</vt:lpstr>
      <vt:lpstr>Presentation outline</vt:lpstr>
      <vt:lpstr>Background: the Era of Deep Learning</vt:lpstr>
      <vt:lpstr>Background: The Vulnerabilities of DNNs</vt:lpstr>
      <vt:lpstr>Background: What are adversarial examples?</vt:lpstr>
      <vt:lpstr>Background: How to craft adversarial examples?</vt:lpstr>
      <vt:lpstr>Background: Adversarial example #1</vt:lpstr>
      <vt:lpstr>Background: Adversarial example #2</vt:lpstr>
      <vt:lpstr>Background: Research Community Interest</vt:lpstr>
      <vt:lpstr>Motivation</vt:lpstr>
      <vt:lpstr>Research Question</vt:lpstr>
      <vt:lpstr>Related Work – Adversarial Training</vt:lpstr>
      <vt:lpstr>Related Work – Adversarial Training</vt:lpstr>
      <vt:lpstr>Related Work – Adversarial Training</vt:lpstr>
      <vt:lpstr>Related Work – Other approaches</vt:lpstr>
      <vt:lpstr>Paper Contributions Summary #1</vt:lpstr>
      <vt:lpstr>Paper Contributions Summary #2</vt:lpstr>
      <vt:lpstr>First Order Adversary – Experimental setup</vt:lpstr>
      <vt:lpstr>First Order Adversary – Experimental setup</vt:lpstr>
      <vt:lpstr>First Order Adversary – Results</vt:lpstr>
      <vt:lpstr>First Order Adversary – Results</vt:lpstr>
      <vt:lpstr>First Order Adversary – Loss analysis</vt:lpstr>
      <vt:lpstr>Resistance for different values of ε and ℓ_2-bounded attacks</vt:lpstr>
      <vt:lpstr>Network Capacity</vt:lpstr>
      <vt:lpstr>Network Capacity - experiments</vt:lpstr>
      <vt:lpstr>Network Capacity - conclusions</vt:lpstr>
      <vt:lpstr>PowerPoint Presentation</vt:lpstr>
      <vt:lpstr>Summary &amp; Discussion</vt:lpstr>
      <vt:lpstr>Bonus - Advanced Works</vt:lpstr>
      <vt:lpstr>PowerPoint Presentation</vt:lpstr>
      <vt:lpstr>Background: The era of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2020-12-30T14:11:58Z</dcterms:created>
  <dcterms:modified xsi:type="dcterms:W3CDTF">2021-06-04T21:06:36Z</dcterms:modified>
</cp:coreProperties>
</file>